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4" r:id="rId3"/>
    <p:sldId id="290" r:id="rId4"/>
    <p:sldId id="291" r:id="rId5"/>
    <p:sldId id="296" r:id="rId6"/>
    <p:sldId id="273" r:id="rId7"/>
    <p:sldId id="298" r:id="rId8"/>
    <p:sldId id="300" r:id="rId9"/>
    <p:sldId id="301" r:id="rId10"/>
    <p:sldId id="302" r:id="rId11"/>
    <p:sldId id="303" r:id="rId12"/>
    <p:sldId id="304" r:id="rId13"/>
    <p:sldId id="2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AFAF"/>
    <a:srgbClr val="FFD1D1"/>
    <a:srgbClr val="DBD2B7"/>
    <a:srgbClr val="FCCDC8"/>
    <a:srgbClr val="0066FF"/>
    <a:srgbClr val="00FF00"/>
    <a:srgbClr val="CC0099"/>
    <a:srgbClr val="663300"/>
    <a:srgbClr val="FF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7" autoAdjust="0"/>
    <p:restoredTop sz="94723"/>
  </p:normalViewPr>
  <p:slideViewPr>
    <p:cSldViewPr snapToGrid="0">
      <p:cViewPr varScale="1">
        <p:scale>
          <a:sx n="86" d="100"/>
          <a:sy n="86" d="100"/>
        </p:scale>
        <p:origin x="11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EE825-32AA-4152-931B-7EC899F7A87B}" type="datetimeFigureOut">
              <a:rPr lang="es-CO" smtClean="0"/>
              <a:t>5/05/22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01A76-E680-459A-B6F5-06081E8A76EF}" type="slidenum">
              <a:rPr lang="es-CO" smtClean="0"/>
              <a:t>‹Nº›</a:t>
            </a:fld>
            <a:endParaRPr lang="es-CO"/>
          </a:p>
        </p:txBody>
      </p:sp>
    </p:spTree>
    <p:extLst>
      <p:ext uri="{BB962C8B-B14F-4D97-AF65-F5344CB8AC3E}">
        <p14:creationId xmlns:p14="http://schemas.microsoft.com/office/powerpoint/2010/main" val="242475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31201A76-E680-459A-B6F5-06081E8A76EF}" type="slidenum">
              <a:rPr lang="es-CO" smtClean="0"/>
              <a:t>5</a:t>
            </a:fld>
            <a:endParaRPr lang="es-CO"/>
          </a:p>
        </p:txBody>
      </p:sp>
    </p:spTree>
    <p:extLst>
      <p:ext uri="{BB962C8B-B14F-4D97-AF65-F5344CB8AC3E}">
        <p14:creationId xmlns:p14="http://schemas.microsoft.com/office/powerpoint/2010/main" val="244921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C7BBA27-1659-4FC3-9FA6-9E022A5CC08A}" type="datetimeFigureOut">
              <a:rPr lang="en-US" smtClean="0"/>
              <a:t>5/5/22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48E4A69-8A0E-4527-94F5-CB89C722D318}" type="slidenum">
              <a:rPr lang="en-US" smtClean="0"/>
              <a:t>‹Nº›</a:t>
            </a:fld>
            <a:endParaRPr lang="en-US"/>
          </a:p>
        </p:txBody>
      </p:sp>
    </p:spTree>
    <p:extLst>
      <p:ext uri="{BB962C8B-B14F-4D97-AF65-F5344CB8AC3E}">
        <p14:creationId xmlns:p14="http://schemas.microsoft.com/office/powerpoint/2010/main" val="196353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C7BBA27-1659-4FC3-9FA6-9E022A5CC08A}" type="datetimeFigureOut">
              <a:rPr lang="en-US" smtClean="0"/>
              <a:t>5/5/22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48E4A69-8A0E-4527-94F5-CB89C722D318}" type="slidenum">
              <a:rPr lang="en-US" smtClean="0"/>
              <a:t>‹Nº›</a:t>
            </a:fld>
            <a:endParaRPr lang="en-US"/>
          </a:p>
        </p:txBody>
      </p:sp>
    </p:spTree>
    <p:extLst>
      <p:ext uri="{BB962C8B-B14F-4D97-AF65-F5344CB8AC3E}">
        <p14:creationId xmlns:p14="http://schemas.microsoft.com/office/powerpoint/2010/main" val="282988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C7BBA27-1659-4FC3-9FA6-9E022A5CC08A}" type="datetimeFigureOut">
              <a:rPr lang="en-US" smtClean="0"/>
              <a:t>5/5/22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48E4A69-8A0E-4527-94F5-CB89C722D318}" type="slidenum">
              <a:rPr lang="en-US" smtClean="0"/>
              <a:t>‹Nº›</a:t>
            </a:fld>
            <a:endParaRPr lang="en-US"/>
          </a:p>
        </p:txBody>
      </p:sp>
    </p:spTree>
    <p:extLst>
      <p:ext uri="{BB962C8B-B14F-4D97-AF65-F5344CB8AC3E}">
        <p14:creationId xmlns:p14="http://schemas.microsoft.com/office/powerpoint/2010/main" val="80170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C7BBA27-1659-4FC3-9FA6-9E022A5CC08A}" type="datetimeFigureOut">
              <a:rPr lang="en-US" smtClean="0"/>
              <a:t>5/5/22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48E4A69-8A0E-4527-94F5-CB89C722D318}" type="slidenum">
              <a:rPr lang="en-US" smtClean="0"/>
              <a:t>‹Nº›</a:t>
            </a:fld>
            <a:endParaRPr lang="en-US"/>
          </a:p>
        </p:txBody>
      </p:sp>
    </p:spTree>
    <p:extLst>
      <p:ext uri="{BB962C8B-B14F-4D97-AF65-F5344CB8AC3E}">
        <p14:creationId xmlns:p14="http://schemas.microsoft.com/office/powerpoint/2010/main" val="1204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C7BBA27-1659-4FC3-9FA6-9E022A5CC08A}" type="datetimeFigureOut">
              <a:rPr lang="en-US" smtClean="0"/>
              <a:t>5/5/22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48E4A69-8A0E-4527-94F5-CB89C722D318}" type="slidenum">
              <a:rPr lang="en-US" smtClean="0"/>
              <a:t>‹Nº›</a:t>
            </a:fld>
            <a:endParaRPr lang="en-US"/>
          </a:p>
        </p:txBody>
      </p:sp>
    </p:spTree>
    <p:extLst>
      <p:ext uri="{BB962C8B-B14F-4D97-AF65-F5344CB8AC3E}">
        <p14:creationId xmlns:p14="http://schemas.microsoft.com/office/powerpoint/2010/main" val="293255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C7BBA27-1659-4FC3-9FA6-9E022A5CC08A}" type="datetimeFigureOut">
              <a:rPr lang="en-US" smtClean="0"/>
              <a:t>5/5/22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48E4A69-8A0E-4527-94F5-CB89C722D318}" type="slidenum">
              <a:rPr lang="en-US" smtClean="0"/>
              <a:t>‹Nº›</a:t>
            </a:fld>
            <a:endParaRPr lang="en-US"/>
          </a:p>
        </p:txBody>
      </p:sp>
    </p:spTree>
    <p:extLst>
      <p:ext uri="{BB962C8B-B14F-4D97-AF65-F5344CB8AC3E}">
        <p14:creationId xmlns:p14="http://schemas.microsoft.com/office/powerpoint/2010/main" val="104799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C7BBA27-1659-4FC3-9FA6-9E022A5CC08A}" type="datetimeFigureOut">
              <a:rPr lang="en-US" smtClean="0"/>
              <a:t>5/5/22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48E4A69-8A0E-4527-94F5-CB89C722D318}" type="slidenum">
              <a:rPr lang="en-US" smtClean="0"/>
              <a:t>‹Nº›</a:t>
            </a:fld>
            <a:endParaRPr lang="en-US"/>
          </a:p>
        </p:txBody>
      </p:sp>
    </p:spTree>
    <p:extLst>
      <p:ext uri="{BB962C8B-B14F-4D97-AF65-F5344CB8AC3E}">
        <p14:creationId xmlns:p14="http://schemas.microsoft.com/office/powerpoint/2010/main" val="251174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C7BBA27-1659-4FC3-9FA6-9E022A5CC08A}" type="datetimeFigureOut">
              <a:rPr lang="en-US" smtClean="0"/>
              <a:t>5/5/22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48E4A69-8A0E-4527-94F5-CB89C722D318}" type="slidenum">
              <a:rPr lang="en-US" smtClean="0"/>
              <a:t>‹Nº›</a:t>
            </a:fld>
            <a:endParaRPr lang="en-US"/>
          </a:p>
        </p:txBody>
      </p:sp>
    </p:spTree>
    <p:extLst>
      <p:ext uri="{BB962C8B-B14F-4D97-AF65-F5344CB8AC3E}">
        <p14:creationId xmlns:p14="http://schemas.microsoft.com/office/powerpoint/2010/main" val="291426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C7BBA27-1659-4FC3-9FA6-9E022A5CC08A}" type="datetimeFigureOut">
              <a:rPr lang="en-US" smtClean="0"/>
              <a:t>5/5/22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48E4A69-8A0E-4527-94F5-CB89C722D318}" type="slidenum">
              <a:rPr lang="en-US" smtClean="0"/>
              <a:t>‹Nº›</a:t>
            </a:fld>
            <a:endParaRPr lang="en-US"/>
          </a:p>
        </p:txBody>
      </p:sp>
    </p:spTree>
    <p:extLst>
      <p:ext uri="{BB962C8B-B14F-4D97-AF65-F5344CB8AC3E}">
        <p14:creationId xmlns:p14="http://schemas.microsoft.com/office/powerpoint/2010/main" val="332374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C7BBA27-1659-4FC3-9FA6-9E022A5CC08A}" type="datetimeFigureOut">
              <a:rPr lang="en-US" smtClean="0"/>
              <a:t>5/5/22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48E4A69-8A0E-4527-94F5-CB89C722D318}" type="slidenum">
              <a:rPr lang="en-US" smtClean="0"/>
              <a:t>‹Nº›</a:t>
            </a:fld>
            <a:endParaRPr lang="en-US"/>
          </a:p>
        </p:txBody>
      </p:sp>
    </p:spTree>
    <p:extLst>
      <p:ext uri="{BB962C8B-B14F-4D97-AF65-F5344CB8AC3E}">
        <p14:creationId xmlns:p14="http://schemas.microsoft.com/office/powerpoint/2010/main" val="115694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C7BBA27-1659-4FC3-9FA6-9E022A5CC08A}" type="datetimeFigureOut">
              <a:rPr lang="en-US" smtClean="0"/>
              <a:t>5/5/22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48E4A69-8A0E-4527-94F5-CB89C722D318}" type="slidenum">
              <a:rPr lang="en-US" smtClean="0"/>
              <a:t>‹Nº›</a:t>
            </a:fld>
            <a:endParaRPr lang="en-US"/>
          </a:p>
        </p:txBody>
      </p:sp>
    </p:spTree>
    <p:extLst>
      <p:ext uri="{BB962C8B-B14F-4D97-AF65-F5344CB8AC3E}">
        <p14:creationId xmlns:p14="http://schemas.microsoft.com/office/powerpoint/2010/main" val="396194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BBA27-1659-4FC3-9FA6-9E022A5CC08A}" type="datetimeFigureOut">
              <a:rPr lang="en-US" smtClean="0"/>
              <a:t>5/5/22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E4A69-8A0E-4527-94F5-CB89C722D318}" type="slidenum">
              <a:rPr lang="en-US" smtClean="0"/>
              <a:t>‹Nº›</a:t>
            </a:fld>
            <a:endParaRPr lang="en-US"/>
          </a:p>
        </p:txBody>
      </p:sp>
    </p:spTree>
    <p:extLst>
      <p:ext uri="{BB962C8B-B14F-4D97-AF65-F5344CB8AC3E}">
        <p14:creationId xmlns:p14="http://schemas.microsoft.com/office/powerpoint/2010/main" val="895863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8BD7C77-14A5-4367-B035-3206A3AEF003}"/>
              </a:ext>
            </a:extLst>
          </p:cNvPr>
          <p:cNvPicPr>
            <a:picLocks noChangeAspect="1"/>
          </p:cNvPicPr>
          <p:nvPr/>
        </p:nvPicPr>
        <p:blipFill rotWithShape="1">
          <a:blip r:embed="rId2"/>
          <a:stretch/>
        </p:blipFill>
        <p:spPr>
          <a:xfrm>
            <a:off x="234891" y="1"/>
            <a:ext cx="11957109" cy="3707933"/>
          </a:xfrm>
          <a:prstGeom prst="rect">
            <a:avLst/>
          </a:prstGeom>
        </p:spPr>
      </p:pic>
      <p:sp>
        <p:nvSpPr>
          <p:cNvPr id="7" name="Google Shape;26;p1">
            <a:extLst>
              <a:ext uri="{FF2B5EF4-FFF2-40B4-BE49-F238E27FC236}">
                <a16:creationId xmlns:a16="http://schemas.microsoft.com/office/drawing/2014/main" id="{C2D5CC69-125E-4D9C-B906-947D65E5B49A}"/>
              </a:ext>
            </a:extLst>
          </p:cNvPr>
          <p:cNvSpPr txBox="1"/>
          <p:nvPr/>
        </p:nvSpPr>
        <p:spPr>
          <a:xfrm>
            <a:off x="1401609" y="3990325"/>
            <a:ext cx="8044412" cy="2400617"/>
          </a:xfrm>
          <a:prstGeom prst="rect">
            <a:avLst/>
          </a:prstGeom>
          <a:noFill/>
          <a:ln>
            <a:noFill/>
          </a:ln>
        </p:spPr>
        <p:txBody>
          <a:bodyPr spcFirstLastPara="1" wrap="square" lIns="91425" tIns="45700" rIns="91425" bIns="45700" anchor="t" anchorCtr="0">
            <a:spAutoFit/>
          </a:bodyPr>
          <a:lstStyle/>
          <a:p>
            <a:pPr lvl="0" algn="ctr">
              <a:buClr>
                <a:srgbClr val="000000"/>
              </a:buClr>
              <a:buSzPts val="2200"/>
            </a:pPr>
            <a:r>
              <a:rPr lang="es-CO" sz="2700" b="1" dirty="0">
                <a:effectLst>
                  <a:outerShdw blurRad="38100" dist="38100" dir="2700000" algn="tl">
                    <a:srgbClr val="000000">
                      <a:alpha val="43137"/>
                    </a:srgbClr>
                  </a:outerShdw>
                </a:effectLst>
                <a:sym typeface="Arial"/>
              </a:rPr>
              <a:t>PROGRAMA DE GOBIERNO 2021-2025</a:t>
            </a:r>
          </a:p>
          <a:p>
            <a:pPr lvl="0" algn="ctr">
              <a:buClr>
                <a:srgbClr val="000000"/>
              </a:buClr>
              <a:buSzPts val="2200"/>
            </a:pPr>
            <a:r>
              <a:rPr lang="es-CO" sz="2400" b="1" dirty="0">
                <a:effectLst>
                  <a:outerShdw blurRad="38100" dist="38100" dir="2700000" algn="tl">
                    <a:srgbClr val="000000">
                      <a:alpha val="43137"/>
                    </a:srgbClr>
                  </a:outerShdw>
                </a:effectLst>
                <a:sym typeface="Arial"/>
              </a:rPr>
              <a:t>Ing. GIOVANNY MAURICIO TARAZONA BERMUDEZ PhD</a:t>
            </a:r>
          </a:p>
          <a:p>
            <a:pPr lvl="0" algn="ctr">
              <a:buClr>
                <a:srgbClr val="000000"/>
              </a:buClr>
              <a:buSzPts val="2200"/>
            </a:pPr>
            <a:endParaRPr lang="es-CO" sz="2400" b="1" dirty="0">
              <a:effectLst>
                <a:outerShdw blurRad="38100" dist="38100" dir="2700000" algn="tl">
                  <a:srgbClr val="000000">
                    <a:alpha val="43137"/>
                  </a:srgbClr>
                </a:outerShdw>
              </a:effectLst>
              <a:sym typeface="Arial"/>
            </a:endParaRPr>
          </a:p>
          <a:p>
            <a:pPr lvl="0" algn="ctr">
              <a:buClr>
                <a:srgbClr val="000000"/>
              </a:buClr>
              <a:buSzPts val="2200"/>
            </a:pPr>
            <a:r>
              <a:rPr lang="es-CO" sz="2400" b="1" dirty="0">
                <a:effectLst>
                  <a:outerShdw blurRad="38100" dist="38100" dir="2700000" algn="tl">
                    <a:srgbClr val="000000">
                      <a:alpha val="43137"/>
                    </a:srgbClr>
                  </a:outerShdw>
                </a:effectLst>
                <a:sym typeface="Arial"/>
              </a:rPr>
              <a:t>“Por una universidad orientada a la acción con ideas que construyen”</a:t>
            </a:r>
          </a:p>
          <a:p>
            <a:pPr lvl="0" algn="ctr">
              <a:buClr>
                <a:srgbClr val="000000"/>
              </a:buClr>
              <a:buSzPts val="2200"/>
            </a:pPr>
            <a:endParaRPr lang="es-CO" sz="2700" b="1" dirty="0">
              <a:effectLst>
                <a:outerShdw blurRad="38100" dist="38100" dir="2700000" algn="tl">
                  <a:srgbClr val="000000">
                    <a:alpha val="43137"/>
                  </a:srgbClr>
                </a:outerShdw>
              </a:effectLst>
              <a:sym typeface="Arial"/>
            </a:endParaRPr>
          </a:p>
        </p:txBody>
      </p:sp>
      <p:sp>
        <p:nvSpPr>
          <p:cNvPr id="13" name="Triángulo rectángulo 12">
            <a:extLst>
              <a:ext uri="{FF2B5EF4-FFF2-40B4-BE49-F238E27FC236}">
                <a16:creationId xmlns:a16="http://schemas.microsoft.com/office/drawing/2014/main" id="{8C8B82EB-5CB2-4BC0-8B05-E150C96E27D8}"/>
              </a:ext>
            </a:extLst>
          </p:cNvPr>
          <p:cNvSpPr/>
          <p:nvPr/>
        </p:nvSpPr>
        <p:spPr>
          <a:xfrm flipV="1">
            <a:off x="0" y="-2"/>
            <a:ext cx="1839910" cy="3619501"/>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Triángulo rectángulo 5">
            <a:extLst>
              <a:ext uri="{FF2B5EF4-FFF2-40B4-BE49-F238E27FC236}">
                <a16:creationId xmlns:a16="http://schemas.microsoft.com/office/drawing/2014/main" id="{7A8A80E7-8B25-4CAD-BDE1-CF7843102F92}"/>
              </a:ext>
            </a:extLst>
          </p:cNvPr>
          <p:cNvSpPr/>
          <p:nvPr/>
        </p:nvSpPr>
        <p:spPr>
          <a:xfrm>
            <a:off x="-1" y="2616200"/>
            <a:ext cx="1795880" cy="42418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Imagen 13">
            <a:extLst>
              <a:ext uri="{FF2B5EF4-FFF2-40B4-BE49-F238E27FC236}">
                <a16:creationId xmlns:a16="http://schemas.microsoft.com/office/drawing/2014/main" id="{7791C657-95EE-44AD-B251-092CC2937B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3" t="74724" r="65734" b="3773"/>
          <a:stretch/>
        </p:blipFill>
        <p:spPr>
          <a:xfrm>
            <a:off x="8850385" y="5609222"/>
            <a:ext cx="3232325" cy="1195512"/>
          </a:xfrm>
          <a:prstGeom prst="rect">
            <a:avLst/>
          </a:prstGeom>
        </p:spPr>
      </p:pic>
    </p:spTree>
    <p:extLst>
      <p:ext uri="{BB962C8B-B14F-4D97-AF65-F5344CB8AC3E}">
        <p14:creationId xmlns:p14="http://schemas.microsoft.com/office/powerpoint/2010/main" val="1825315101"/>
      </p:ext>
    </p:extLst>
  </p:cSld>
  <p:clrMapOvr>
    <a:masterClrMapping/>
  </p:clrMapOvr>
  <mc:AlternateContent xmlns:mc="http://schemas.openxmlformats.org/markup-compatibility/2006" xmlns:p14="http://schemas.microsoft.com/office/powerpoint/2010/main">
    <mc:Choice Requires="p14">
      <p:transition spd="slow" p14:dur="2000" advTm="72813"/>
    </mc:Choice>
    <mc:Fallback xmlns="">
      <p:transition spd="slow" advTm="728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79EE2D-F61A-42BA-971E-11FCB84F793C}"/>
              </a:ext>
            </a:extLst>
          </p:cNvPr>
          <p:cNvPicPr>
            <a:picLocks noChangeAspect="1"/>
          </p:cNvPicPr>
          <p:nvPr/>
        </p:nvPicPr>
        <p:blipFill>
          <a:blip r:embed="rId2"/>
          <a:stretch>
            <a:fillRect/>
          </a:stretch>
        </p:blipFill>
        <p:spPr>
          <a:xfrm>
            <a:off x="8343901" y="2109031"/>
            <a:ext cx="3873499" cy="3403599"/>
          </a:xfrm>
          <a:prstGeom prst="ellipse">
            <a:avLst/>
          </a:prstGeom>
          <a:ln>
            <a:noFill/>
          </a:ln>
          <a:effectLst>
            <a:softEdge rad="112500"/>
          </a:effectLst>
        </p:spPr>
      </p:pic>
      <p:grpSp>
        <p:nvGrpSpPr>
          <p:cNvPr id="9" name="Grupo 8">
            <a:extLst>
              <a:ext uri="{FF2B5EF4-FFF2-40B4-BE49-F238E27FC236}">
                <a16:creationId xmlns:a16="http://schemas.microsoft.com/office/drawing/2014/main" id="{DCBB7D27-332C-4BF0-BE41-B592611955AB}"/>
              </a:ext>
            </a:extLst>
          </p:cNvPr>
          <p:cNvGrpSpPr/>
          <p:nvPr/>
        </p:nvGrpSpPr>
        <p:grpSpPr>
          <a:xfrm>
            <a:off x="7988300" y="0"/>
            <a:ext cx="4203700" cy="6858000"/>
            <a:chOff x="7988300" y="0"/>
            <a:chExt cx="4203700" cy="685800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8" name="Imagen 7">
              <a:extLst>
                <a:ext uri="{FF2B5EF4-FFF2-40B4-BE49-F238E27FC236}">
                  <a16:creationId xmlns:a16="http://schemas.microsoft.com/office/drawing/2014/main" id="{B42354ED-8E43-4F35-B327-70D96D7A4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6" name="Elipse 5">
              <a:extLst>
                <a:ext uri="{FF2B5EF4-FFF2-40B4-BE49-F238E27FC236}">
                  <a16:creationId xmlns:a16="http://schemas.microsoft.com/office/drawing/2014/main" id="{73936557-336D-49C3-AC30-B3178B3DE4FA}"/>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5" name="Grupo 14">
            <a:extLst>
              <a:ext uri="{FF2B5EF4-FFF2-40B4-BE49-F238E27FC236}">
                <a16:creationId xmlns:a16="http://schemas.microsoft.com/office/drawing/2014/main" id="{7055B56E-B5C9-427C-AD0C-61598C01323B}"/>
              </a:ext>
            </a:extLst>
          </p:cNvPr>
          <p:cNvGrpSpPr/>
          <p:nvPr/>
        </p:nvGrpSpPr>
        <p:grpSpPr>
          <a:xfrm>
            <a:off x="-90165" y="-110578"/>
            <a:ext cx="1323348" cy="922436"/>
            <a:chOff x="-90166" y="-102835"/>
            <a:chExt cx="1463341" cy="1520571"/>
          </a:xfrm>
        </p:grpSpPr>
        <p:sp>
          <p:nvSpPr>
            <p:cNvPr id="16" name="Triángulo rectángulo 15">
              <a:extLst>
                <a:ext uri="{FF2B5EF4-FFF2-40B4-BE49-F238E27FC236}">
                  <a16:creationId xmlns:a16="http://schemas.microsoft.com/office/drawing/2014/main" id="{2021CF90-C80B-439A-A553-E16EED77369B}"/>
                </a:ext>
              </a:extLst>
            </p:cNvPr>
            <p:cNvSpPr/>
            <p:nvPr/>
          </p:nvSpPr>
          <p:spPr>
            <a:xfrm rot="5400000">
              <a:off x="-58722" y="58719"/>
              <a:ext cx="1417739" cy="1300295"/>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Triángulo isósceles 16">
              <a:extLst>
                <a:ext uri="{FF2B5EF4-FFF2-40B4-BE49-F238E27FC236}">
                  <a16:creationId xmlns:a16="http://schemas.microsoft.com/office/drawing/2014/main" id="{E6FB3103-5DDF-420C-8922-13A3276A8E17}"/>
                </a:ext>
              </a:extLst>
            </p:cNvPr>
            <p:cNvSpPr/>
            <p:nvPr/>
          </p:nvSpPr>
          <p:spPr>
            <a:xfrm rot="16497388">
              <a:off x="279669" y="-472670"/>
              <a:ext cx="723671" cy="1463341"/>
            </a:xfrm>
            <a:prstGeom prst="triangle">
              <a:avLst>
                <a:gd name="adj" fmla="val 75012"/>
              </a:avLst>
            </a:prstGeom>
            <a:solidFill>
              <a:srgbClr val="B223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9" name="Title 1">
            <a:extLst>
              <a:ext uri="{FF2B5EF4-FFF2-40B4-BE49-F238E27FC236}">
                <a16:creationId xmlns:a16="http://schemas.microsoft.com/office/drawing/2014/main" id="{BF931E12-20CF-0A4F-AAA5-0186374F1FB7}"/>
              </a:ext>
            </a:extLst>
          </p:cNvPr>
          <p:cNvSpPr txBox="1">
            <a:spLocks/>
          </p:cNvSpPr>
          <p:nvPr/>
        </p:nvSpPr>
        <p:spPr>
          <a:xfrm>
            <a:off x="1739252" y="136360"/>
            <a:ext cx="6604649" cy="697593"/>
          </a:xfrm>
          <a:prstGeom prst="rect">
            <a:avLst/>
          </a:prstGeom>
          <a:noFill/>
          <a:effectLst>
            <a:outerShdw blurRad="50800" dist="38100" dir="2700000" algn="tl"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venir Next" panose="020B0503020202020204" pitchFamily="34" charset="0"/>
              </a:rPr>
              <a:t>5. Mediación Tecnológica</a:t>
            </a:r>
            <a:endParaRPr lang="es-CO" sz="4000" b="1" dirty="0">
              <a:latin typeface="Avenir Next" panose="020B0503020202020204" pitchFamily="34" charset="0"/>
            </a:endParaRPr>
          </a:p>
        </p:txBody>
      </p:sp>
      <p:graphicFrame>
        <p:nvGraphicFramePr>
          <p:cNvPr id="5" name="Tabla 4">
            <a:extLst>
              <a:ext uri="{FF2B5EF4-FFF2-40B4-BE49-F238E27FC236}">
                <a16:creationId xmlns:a16="http://schemas.microsoft.com/office/drawing/2014/main" id="{BD035ED0-CE2B-4841-8D1E-4FF77FCE9DCE}"/>
              </a:ext>
            </a:extLst>
          </p:cNvPr>
          <p:cNvGraphicFramePr>
            <a:graphicFrameLocks noGrp="1"/>
          </p:cNvGraphicFramePr>
          <p:nvPr>
            <p:extLst>
              <p:ext uri="{D42A27DB-BD31-4B8C-83A1-F6EECF244321}">
                <p14:modId xmlns:p14="http://schemas.microsoft.com/office/powerpoint/2010/main" val="1028460231"/>
              </p:ext>
            </p:extLst>
          </p:nvPr>
        </p:nvGraphicFramePr>
        <p:xfrm>
          <a:off x="244929" y="930588"/>
          <a:ext cx="7743371" cy="5791051"/>
        </p:xfrm>
        <a:graphic>
          <a:graphicData uri="http://schemas.openxmlformats.org/drawingml/2006/table">
            <a:tbl>
              <a:tblPr>
                <a:tableStyleId>{00A15C55-8517-42AA-B614-E9B94910E393}</a:tableStyleId>
              </a:tblPr>
              <a:tblGrid>
                <a:gridCol w="7743371">
                  <a:extLst>
                    <a:ext uri="{9D8B030D-6E8A-4147-A177-3AD203B41FA5}">
                      <a16:colId xmlns:a16="http://schemas.microsoft.com/office/drawing/2014/main" val="901862981"/>
                    </a:ext>
                  </a:extLst>
                </a:gridCol>
              </a:tblGrid>
              <a:tr h="875821">
                <a:tc>
                  <a:txBody>
                    <a:bodyPr/>
                    <a:lstStyle/>
                    <a:p>
                      <a:pPr algn="just" fontAlgn="ctr"/>
                      <a:r>
                        <a:rPr lang="es-CO" sz="1400" u="none" strike="noStrike">
                          <a:effectLst/>
                        </a:rPr>
                        <a:t>1.      Acceso y dotación de equipos de cómputo (computador portátil) para estudiantes y docentes, de manera gradual y priorizando beneficiarios a partir de condiciones socioeconómicas y académicas, garantizando conectividad.</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98986988"/>
                  </a:ext>
                </a:extLst>
              </a:tr>
              <a:tr h="347289">
                <a:tc>
                  <a:txBody>
                    <a:bodyPr/>
                    <a:lstStyle/>
                    <a:p>
                      <a:pPr algn="just" fontAlgn="ctr"/>
                      <a:r>
                        <a:rPr lang="es-CO" sz="1400" u="none" strike="noStrike">
                          <a:effectLst/>
                        </a:rPr>
                        <a:t>2.      Fortalecimiento de competencias TIC para estudiantes y docentes.</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67020384"/>
                  </a:ext>
                </a:extLst>
              </a:tr>
              <a:tr h="589307">
                <a:tc>
                  <a:txBody>
                    <a:bodyPr/>
                    <a:lstStyle/>
                    <a:p>
                      <a:pPr algn="just" fontAlgn="ctr"/>
                      <a:r>
                        <a:rPr lang="es-CO" sz="1400" u="none" strike="noStrike">
                          <a:effectLst/>
                        </a:rPr>
                        <a:t>3.      Reconocimiento a docentes en la producción de contenidos y recursos digitales conforme estándares y modelos de calidad.</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7049973"/>
                  </a:ext>
                </a:extLst>
              </a:tr>
              <a:tr h="347289">
                <a:tc>
                  <a:txBody>
                    <a:bodyPr/>
                    <a:lstStyle/>
                    <a:p>
                      <a:pPr algn="just" fontAlgn="ctr"/>
                      <a:r>
                        <a:rPr lang="es-CO" sz="1400" u="none" strike="noStrike">
                          <a:effectLst/>
                        </a:rPr>
                        <a:t>4.      Garantizar la educación inclusiva y de calidad con mediación tecnológica.</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23134808"/>
                  </a:ext>
                </a:extLst>
              </a:tr>
              <a:tr h="694579">
                <a:tc>
                  <a:txBody>
                    <a:bodyPr/>
                    <a:lstStyle/>
                    <a:p>
                      <a:pPr algn="just" fontAlgn="ctr"/>
                      <a:r>
                        <a:rPr lang="es-CO" sz="1400" u="none" strike="noStrike">
                          <a:effectLst/>
                        </a:rPr>
                        <a:t>5.      Desarrollar programas de pregrado y posgrado con modalidad virtual, que respondan Objetivos de Desarrollo Sostenible (Agenda 2030) con cobertura nacional e internacional.</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99175110"/>
                  </a:ext>
                </a:extLst>
              </a:tr>
              <a:tr h="347289">
                <a:tc>
                  <a:txBody>
                    <a:bodyPr/>
                    <a:lstStyle/>
                    <a:p>
                      <a:pPr algn="just" fontAlgn="ctr"/>
                      <a:r>
                        <a:rPr lang="es-CO" sz="1400" u="none" strike="noStrike">
                          <a:effectLst/>
                        </a:rPr>
                        <a:t>6.      Fortalecimiento a los programas académicos presenciales con el desarrollo de microaprendizaje.</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7834027"/>
                  </a:ext>
                </a:extLst>
              </a:tr>
              <a:tr h="347289">
                <a:tc>
                  <a:txBody>
                    <a:bodyPr/>
                    <a:lstStyle/>
                    <a:p>
                      <a:pPr algn="just" fontAlgn="ctr"/>
                      <a:r>
                        <a:rPr lang="es-CO" sz="1400" u="none" strike="noStrike">
                          <a:effectLst/>
                        </a:rPr>
                        <a:t>7.      Desarrollar contenidos con plataformas abiertas tipo MOOC y procesos de certificación.</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4073382"/>
                  </a:ext>
                </a:extLst>
              </a:tr>
              <a:tr h="589307">
                <a:tc>
                  <a:txBody>
                    <a:bodyPr/>
                    <a:lstStyle/>
                    <a:p>
                      <a:pPr algn="just" fontAlgn="ctr"/>
                      <a:r>
                        <a:rPr lang="es-CO" sz="1400" u="none" strike="noStrike">
                          <a:effectLst/>
                        </a:rPr>
                        <a:t>8.      Innovar con TIC en los procesos de formación con estrategias de m-learning (mobil learning), blockchain, Gamificación, micro-credenciales.</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26859007"/>
                  </a:ext>
                </a:extLst>
              </a:tr>
              <a:tr h="347289">
                <a:tc>
                  <a:txBody>
                    <a:bodyPr/>
                    <a:lstStyle/>
                    <a:p>
                      <a:pPr algn="just" fontAlgn="ctr"/>
                      <a:r>
                        <a:rPr lang="es-CO" sz="1400" u="none" strike="noStrike">
                          <a:effectLst/>
                        </a:rPr>
                        <a:t>9.      Proponer alianzas estratégicas con sectores productivos para procesos de formación en co-creación.</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37778903"/>
                  </a:ext>
                </a:extLst>
              </a:tr>
              <a:tr h="589307">
                <a:tc>
                  <a:txBody>
                    <a:bodyPr/>
                    <a:lstStyle/>
                    <a:p>
                      <a:pPr algn="just" fontAlgn="ctr"/>
                      <a:r>
                        <a:rPr lang="es-CO" sz="1400" u="none" strike="noStrike">
                          <a:effectLst/>
                        </a:rPr>
                        <a:t>10.  Desarrollar programas STEM+I además de una escuela de formación en ciencias de datos para articulación con la educación media en el Distrito.</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0931873"/>
                  </a:ext>
                </a:extLst>
              </a:tr>
              <a:tr h="716285">
                <a:tc>
                  <a:txBody>
                    <a:bodyPr/>
                    <a:lstStyle/>
                    <a:p>
                      <a:pPr algn="just" fontAlgn="ctr"/>
                      <a:r>
                        <a:rPr lang="es-CO" sz="1400" u="none" strike="noStrike" dirty="0">
                          <a:effectLst/>
                        </a:rPr>
                        <a:t>11.  Formular una estrategia de transformación digital en la Universidad Distrital que este fundamentada en las tecnologías disruptivas para brindar servicios de alto valor además de emprendimientos digitales.</a:t>
                      </a:r>
                      <a:endParaRPr lang="es-CO"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24870782"/>
                  </a:ext>
                </a:extLst>
              </a:tr>
            </a:tbl>
          </a:graphicData>
        </a:graphic>
      </p:graphicFrame>
      <p:sp>
        <p:nvSpPr>
          <p:cNvPr id="14" name="CuadroTexto 13">
            <a:extLst>
              <a:ext uri="{FF2B5EF4-FFF2-40B4-BE49-F238E27FC236}">
                <a16:creationId xmlns:a16="http://schemas.microsoft.com/office/drawing/2014/main" id="{734205DC-7BFE-8343-A945-AF362258B371}"/>
              </a:ext>
            </a:extLst>
          </p:cNvPr>
          <p:cNvSpPr txBox="1"/>
          <p:nvPr/>
        </p:nvSpPr>
        <p:spPr>
          <a:xfrm>
            <a:off x="10320607" y="591220"/>
            <a:ext cx="944293" cy="830997"/>
          </a:xfrm>
          <a:prstGeom prst="rect">
            <a:avLst/>
          </a:prstGeom>
          <a:noFill/>
        </p:spPr>
        <p:txBody>
          <a:bodyPr wrap="square" rtlCol="0">
            <a:spAutoFit/>
          </a:bodyPr>
          <a:lstStyle/>
          <a:p>
            <a:r>
              <a:rPr lang="es-CO" sz="4800" b="1" dirty="0">
                <a:solidFill>
                  <a:schemeClr val="bg1"/>
                </a:solidFill>
              </a:rPr>
              <a:t>11</a:t>
            </a:r>
          </a:p>
        </p:txBody>
      </p:sp>
    </p:spTree>
    <p:extLst>
      <p:ext uri="{BB962C8B-B14F-4D97-AF65-F5344CB8AC3E}">
        <p14:creationId xmlns:p14="http://schemas.microsoft.com/office/powerpoint/2010/main" val="1566510186"/>
      </p:ext>
    </p:extLst>
  </p:cSld>
  <p:clrMapOvr>
    <a:masterClrMapping/>
  </p:clrMapOvr>
  <mc:AlternateContent xmlns:mc="http://schemas.openxmlformats.org/markup-compatibility/2006" xmlns:p14="http://schemas.microsoft.com/office/powerpoint/2010/main">
    <mc:Choice Requires="p14">
      <p:transition spd="slow" p14:dur="2000" advTm="66505"/>
    </mc:Choice>
    <mc:Fallback xmlns="">
      <p:transition spd="slow" advTm="6650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79EE2D-F61A-42BA-971E-11FCB84F793C}"/>
              </a:ext>
            </a:extLst>
          </p:cNvPr>
          <p:cNvPicPr>
            <a:picLocks noChangeAspect="1"/>
          </p:cNvPicPr>
          <p:nvPr/>
        </p:nvPicPr>
        <p:blipFill>
          <a:blip r:embed="rId2"/>
          <a:stretch>
            <a:fillRect/>
          </a:stretch>
        </p:blipFill>
        <p:spPr>
          <a:xfrm>
            <a:off x="8343901" y="2109031"/>
            <a:ext cx="3873499" cy="3403599"/>
          </a:xfrm>
          <a:prstGeom prst="ellipse">
            <a:avLst/>
          </a:prstGeom>
          <a:ln>
            <a:noFill/>
          </a:ln>
          <a:effectLst>
            <a:softEdge rad="112500"/>
          </a:effectLst>
        </p:spPr>
      </p:pic>
      <p:grpSp>
        <p:nvGrpSpPr>
          <p:cNvPr id="9" name="Grupo 8">
            <a:extLst>
              <a:ext uri="{FF2B5EF4-FFF2-40B4-BE49-F238E27FC236}">
                <a16:creationId xmlns:a16="http://schemas.microsoft.com/office/drawing/2014/main" id="{DCBB7D27-332C-4BF0-BE41-B592611955AB}"/>
              </a:ext>
            </a:extLst>
          </p:cNvPr>
          <p:cNvGrpSpPr/>
          <p:nvPr/>
        </p:nvGrpSpPr>
        <p:grpSpPr>
          <a:xfrm>
            <a:off x="7988300" y="0"/>
            <a:ext cx="4203700" cy="6858000"/>
            <a:chOff x="7988300" y="0"/>
            <a:chExt cx="4203700" cy="685800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8" name="Imagen 7">
              <a:extLst>
                <a:ext uri="{FF2B5EF4-FFF2-40B4-BE49-F238E27FC236}">
                  <a16:creationId xmlns:a16="http://schemas.microsoft.com/office/drawing/2014/main" id="{B42354ED-8E43-4F35-B327-70D96D7A4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6" name="Elipse 5">
              <a:extLst>
                <a:ext uri="{FF2B5EF4-FFF2-40B4-BE49-F238E27FC236}">
                  <a16:creationId xmlns:a16="http://schemas.microsoft.com/office/drawing/2014/main" id="{73936557-336D-49C3-AC30-B3178B3DE4FA}"/>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5" name="Grupo 14">
            <a:extLst>
              <a:ext uri="{FF2B5EF4-FFF2-40B4-BE49-F238E27FC236}">
                <a16:creationId xmlns:a16="http://schemas.microsoft.com/office/drawing/2014/main" id="{7055B56E-B5C9-427C-AD0C-61598C01323B}"/>
              </a:ext>
            </a:extLst>
          </p:cNvPr>
          <p:cNvGrpSpPr/>
          <p:nvPr/>
        </p:nvGrpSpPr>
        <p:grpSpPr>
          <a:xfrm>
            <a:off x="-90165" y="-110578"/>
            <a:ext cx="1323348" cy="922436"/>
            <a:chOff x="-90166" y="-102835"/>
            <a:chExt cx="1463341" cy="1520571"/>
          </a:xfrm>
        </p:grpSpPr>
        <p:sp>
          <p:nvSpPr>
            <p:cNvPr id="16" name="Triángulo rectángulo 15">
              <a:extLst>
                <a:ext uri="{FF2B5EF4-FFF2-40B4-BE49-F238E27FC236}">
                  <a16:creationId xmlns:a16="http://schemas.microsoft.com/office/drawing/2014/main" id="{2021CF90-C80B-439A-A553-E16EED77369B}"/>
                </a:ext>
              </a:extLst>
            </p:cNvPr>
            <p:cNvSpPr/>
            <p:nvPr/>
          </p:nvSpPr>
          <p:spPr>
            <a:xfrm rot="5400000">
              <a:off x="-58722" y="58719"/>
              <a:ext cx="1417739" cy="1300295"/>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Triángulo isósceles 16">
              <a:extLst>
                <a:ext uri="{FF2B5EF4-FFF2-40B4-BE49-F238E27FC236}">
                  <a16:creationId xmlns:a16="http://schemas.microsoft.com/office/drawing/2014/main" id="{E6FB3103-5DDF-420C-8922-13A3276A8E17}"/>
                </a:ext>
              </a:extLst>
            </p:cNvPr>
            <p:cNvSpPr/>
            <p:nvPr/>
          </p:nvSpPr>
          <p:spPr>
            <a:xfrm rot="16497388">
              <a:off x="279669" y="-472670"/>
              <a:ext cx="723671" cy="1463341"/>
            </a:xfrm>
            <a:prstGeom prst="triangle">
              <a:avLst>
                <a:gd name="adj" fmla="val 75012"/>
              </a:avLst>
            </a:prstGeom>
            <a:solidFill>
              <a:srgbClr val="B223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9" name="Title 1">
            <a:extLst>
              <a:ext uri="{FF2B5EF4-FFF2-40B4-BE49-F238E27FC236}">
                <a16:creationId xmlns:a16="http://schemas.microsoft.com/office/drawing/2014/main" id="{BF931E12-20CF-0A4F-AAA5-0186374F1FB7}"/>
              </a:ext>
            </a:extLst>
          </p:cNvPr>
          <p:cNvSpPr txBox="1">
            <a:spLocks/>
          </p:cNvSpPr>
          <p:nvPr/>
        </p:nvSpPr>
        <p:spPr>
          <a:xfrm>
            <a:off x="1739252" y="136360"/>
            <a:ext cx="6604649" cy="697593"/>
          </a:xfrm>
          <a:prstGeom prst="rect">
            <a:avLst/>
          </a:prstGeom>
          <a:noFill/>
          <a:effectLst>
            <a:outerShdw blurRad="50800" dist="38100" dir="2700000" algn="tl"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venir Next" panose="020B0503020202020204" pitchFamily="34" charset="0"/>
              </a:rPr>
              <a:t>6. Infraestructura Física</a:t>
            </a:r>
            <a:endParaRPr lang="es-CO" sz="4000" b="1" dirty="0">
              <a:latin typeface="Avenir Next" panose="020B0503020202020204" pitchFamily="34" charset="0"/>
            </a:endParaRPr>
          </a:p>
        </p:txBody>
      </p:sp>
      <p:graphicFrame>
        <p:nvGraphicFramePr>
          <p:cNvPr id="4" name="Tabla 3">
            <a:extLst>
              <a:ext uri="{FF2B5EF4-FFF2-40B4-BE49-F238E27FC236}">
                <a16:creationId xmlns:a16="http://schemas.microsoft.com/office/drawing/2014/main" id="{37BDFAA4-FF35-CE4F-B901-EE2328BD722E}"/>
              </a:ext>
            </a:extLst>
          </p:cNvPr>
          <p:cNvGraphicFramePr>
            <a:graphicFrameLocks noGrp="1"/>
          </p:cNvGraphicFramePr>
          <p:nvPr>
            <p:extLst>
              <p:ext uri="{D42A27DB-BD31-4B8C-83A1-F6EECF244321}">
                <p14:modId xmlns:p14="http://schemas.microsoft.com/office/powerpoint/2010/main" val="865783355"/>
              </p:ext>
            </p:extLst>
          </p:nvPr>
        </p:nvGraphicFramePr>
        <p:xfrm>
          <a:off x="195943" y="811859"/>
          <a:ext cx="7766957" cy="5572612"/>
        </p:xfrm>
        <a:graphic>
          <a:graphicData uri="http://schemas.openxmlformats.org/drawingml/2006/table">
            <a:tbl>
              <a:tblPr>
                <a:tableStyleId>{21E4AEA4-8DFA-4A89-87EB-49C32662AFE0}</a:tableStyleId>
              </a:tblPr>
              <a:tblGrid>
                <a:gridCol w="7766957">
                  <a:extLst>
                    <a:ext uri="{9D8B030D-6E8A-4147-A177-3AD203B41FA5}">
                      <a16:colId xmlns:a16="http://schemas.microsoft.com/office/drawing/2014/main" val="1121343729"/>
                    </a:ext>
                  </a:extLst>
                </a:gridCol>
              </a:tblGrid>
              <a:tr h="1116967">
                <a:tc>
                  <a:txBody>
                    <a:bodyPr/>
                    <a:lstStyle/>
                    <a:p>
                      <a:pPr algn="just" fontAlgn="ctr"/>
                      <a:r>
                        <a:rPr lang="es-CO" sz="1600" u="none" strike="noStrike">
                          <a:effectLst/>
                        </a:rPr>
                        <a:t>1.      Ubicar estratégicamente Sedes de la Universidad que permitan ampliar cobertura, ampliar la oferta de pregrados, postgrados, investigación y extensión en las localidades de Suba y Engativá.</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52395496"/>
                  </a:ext>
                </a:extLst>
              </a:tr>
              <a:tr h="1408424">
                <a:tc>
                  <a:txBody>
                    <a:bodyPr/>
                    <a:lstStyle/>
                    <a:p>
                      <a:pPr algn="just" fontAlgn="ctr"/>
                      <a:r>
                        <a:rPr lang="es-CO" sz="1600" u="none" strike="noStrike">
                          <a:effectLst/>
                        </a:rPr>
                        <a:t>2.      Revisar un plan Maestro de Desarrollo Físico para la Universidad Distrital Francisco José de Caldas que permita caracterizar necesidades de mantenimiento, adquisición, construcción y adecuación de los espacios existentes y las nuevas necesidades de formación.</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88785301"/>
                  </a:ext>
                </a:extLst>
              </a:tr>
              <a:tr h="947675">
                <a:tc>
                  <a:txBody>
                    <a:bodyPr/>
                    <a:lstStyle/>
                    <a:p>
                      <a:pPr algn="just" fontAlgn="ctr"/>
                      <a:r>
                        <a:rPr lang="es-CO" sz="1600" u="none" strike="noStrike">
                          <a:effectLst/>
                        </a:rPr>
                        <a:t>3.      Garantizar la apropiación y ejecución de los Recursos del Sistema General de Regalías para el desarrollo del Proyecto del Edificio de Ingeniería.</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7805287"/>
                  </a:ext>
                </a:extLst>
              </a:tr>
              <a:tr h="947675">
                <a:tc>
                  <a:txBody>
                    <a:bodyPr/>
                    <a:lstStyle/>
                    <a:p>
                      <a:pPr algn="just" fontAlgn="ctr"/>
                      <a:r>
                        <a:rPr lang="es-CO" sz="1600" u="none" strike="noStrike">
                          <a:effectLst/>
                        </a:rPr>
                        <a:t>4.      Gestionar recursos nacionales o internacionales para el desarrollo de un Parque Tecnológico transversal a los saberes de cada Facultad.</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25310464"/>
                  </a:ext>
                </a:extLst>
              </a:tr>
              <a:tr h="1151871">
                <a:tc>
                  <a:txBody>
                    <a:bodyPr/>
                    <a:lstStyle/>
                    <a:p>
                      <a:pPr algn="just" fontAlgn="ctr"/>
                      <a:r>
                        <a:rPr lang="es-CO" sz="1600" u="none" strike="noStrike" dirty="0">
                          <a:effectLst/>
                        </a:rPr>
                        <a:t>5.      Desarrollar una estrategia inclusiva Universidad e industria con posibilidad de apropiación de tecnologías de punta en alianza con fabricantes de talla mundial en todas las áreas del conocimiento.</a:t>
                      </a:r>
                      <a:endParaRPr lang="es-CO"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93435879"/>
                  </a:ext>
                </a:extLst>
              </a:tr>
            </a:tbl>
          </a:graphicData>
        </a:graphic>
      </p:graphicFrame>
      <p:sp>
        <p:nvSpPr>
          <p:cNvPr id="12" name="CuadroTexto 11">
            <a:extLst>
              <a:ext uri="{FF2B5EF4-FFF2-40B4-BE49-F238E27FC236}">
                <a16:creationId xmlns:a16="http://schemas.microsoft.com/office/drawing/2014/main" id="{448DDDD7-E6DC-6F4D-9FF4-57C85917A9C3}"/>
              </a:ext>
            </a:extLst>
          </p:cNvPr>
          <p:cNvSpPr txBox="1"/>
          <p:nvPr/>
        </p:nvSpPr>
        <p:spPr>
          <a:xfrm>
            <a:off x="10445751" y="514373"/>
            <a:ext cx="944293" cy="830997"/>
          </a:xfrm>
          <a:prstGeom prst="rect">
            <a:avLst/>
          </a:prstGeom>
          <a:noFill/>
        </p:spPr>
        <p:txBody>
          <a:bodyPr wrap="square" rtlCol="0">
            <a:spAutoFit/>
          </a:bodyPr>
          <a:lstStyle/>
          <a:p>
            <a:r>
              <a:rPr lang="es-CO" sz="4800" b="1" dirty="0">
                <a:solidFill>
                  <a:schemeClr val="bg1"/>
                </a:solidFill>
              </a:rPr>
              <a:t>5</a:t>
            </a:r>
          </a:p>
        </p:txBody>
      </p:sp>
    </p:spTree>
    <p:extLst>
      <p:ext uri="{BB962C8B-B14F-4D97-AF65-F5344CB8AC3E}">
        <p14:creationId xmlns:p14="http://schemas.microsoft.com/office/powerpoint/2010/main" val="1162387661"/>
      </p:ext>
    </p:extLst>
  </p:cSld>
  <p:clrMapOvr>
    <a:masterClrMapping/>
  </p:clrMapOvr>
  <mc:AlternateContent xmlns:mc="http://schemas.openxmlformats.org/markup-compatibility/2006" xmlns:p14="http://schemas.microsoft.com/office/powerpoint/2010/main">
    <mc:Choice Requires="p14">
      <p:transition spd="slow" p14:dur="2000" advTm="3291"/>
    </mc:Choice>
    <mc:Fallback xmlns="">
      <p:transition spd="slow" advTm="329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79EE2D-F61A-42BA-971E-11FCB84F793C}"/>
              </a:ext>
            </a:extLst>
          </p:cNvPr>
          <p:cNvPicPr>
            <a:picLocks noChangeAspect="1"/>
          </p:cNvPicPr>
          <p:nvPr/>
        </p:nvPicPr>
        <p:blipFill>
          <a:blip r:embed="rId2"/>
          <a:stretch>
            <a:fillRect/>
          </a:stretch>
        </p:blipFill>
        <p:spPr>
          <a:xfrm>
            <a:off x="8343901" y="2109031"/>
            <a:ext cx="3873499" cy="3403599"/>
          </a:xfrm>
          <a:prstGeom prst="ellipse">
            <a:avLst/>
          </a:prstGeom>
          <a:ln>
            <a:noFill/>
          </a:ln>
          <a:effectLst>
            <a:softEdge rad="112500"/>
          </a:effectLst>
        </p:spPr>
      </p:pic>
      <p:grpSp>
        <p:nvGrpSpPr>
          <p:cNvPr id="9" name="Grupo 8">
            <a:extLst>
              <a:ext uri="{FF2B5EF4-FFF2-40B4-BE49-F238E27FC236}">
                <a16:creationId xmlns:a16="http://schemas.microsoft.com/office/drawing/2014/main" id="{DCBB7D27-332C-4BF0-BE41-B592611955AB}"/>
              </a:ext>
            </a:extLst>
          </p:cNvPr>
          <p:cNvGrpSpPr/>
          <p:nvPr/>
        </p:nvGrpSpPr>
        <p:grpSpPr>
          <a:xfrm>
            <a:off x="7988300" y="0"/>
            <a:ext cx="4203700" cy="6858000"/>
            <a:chOff x="7988300" y="0"/>
            <a:chExt cx="4203700" cy="685800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8" name="Imagen 7">
              <a:extLst>
                <a:ext uri="{FF2B5EF4-FFF2-40B4-BE49-F238E27FC236}">
                  <a16:creationId xmlns:a16="http://schemas.microsoft.com/office/drawing/2014/main" id="{B42354ED-8E43-4F35-B327-70D96D7A4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6" name="Elipse 5">
              <a:extLst>
                <a:ext uri="{FF2B5EF4-FFF2-40B4-BE49-F238E27FC236}">
                  <a16:creationId xmlns:a16="http://schemas.microsoft.com/office/drawing/2014/main" id="{73936557-336D-49C3-AC30-B3178B3DE4FA}"/>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5" name="Grupo 14">
            <a:extLst>
              <a:ext uri="{FF2B5EF4-FFF2-40B4-BE49-F238E27FC236}">
                <a16:creationId xmlns:a16="http://schemas.microsoft.com/office/drawing/2014/main" id="{7055B56E-B5C9-427C-AD0C-61598C01323B}"/>
              </a:ext>
            </a:extLst>
          </p:cNvPr>
          <p:cNvGrpSpPr/>
          <p:nvPr/>
        </p:nvGrpSpPr>
        <p:grpSpPr>
          <a:xfrm>
            <a:off x="-90165" y="-110578"/>
            <a:ext cx="1323348" cy="922436"/>
            <a:chOff x="-90166" y="-102835"/>
            <a:chExt cx="1463341" cy="1520571"/>
          </a:xfrm>
        </p:grpSpPr>
        <p:sp>
          <p:nvSpPr>
            <p:cNvPr id="16" name="Triángulo rectángulo 15">
              <a:extLst>
                <a:ext uri="{FF2B5EF4-FFF2-40B4-BE49-F238E27FC236}">
                  <a16:creationId xmlns:a16="http://schemas.microsoft.com/office/drawing/2014/main" id="{2021CF90-C80B-439A-A553-E16EED77369B}"/>
                </a:ext>
              </a:extLst>
            </p:cNvPr>
            <p:cNvSpPr/>
            <p:nvPr/>
          </p:nvSpPr>
          <p:spPr>
            <a:xfrm rot="5400000">
              <a:off x="-58722" y="58719"/>
              <a:ext cx="1417739" cy="1300295"/>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Triángulo isósceles 16">
              <a:extLst>
                <a:ext uri="{FF2B5EF4-FFF2-40B4-BE49-F238E27FC236}">
                  <a16:creationId xmlns:a16="http://schemas.microsoft.com/office/drawing/2014/main" id="{E6FB3103-5DDF-420C-8922-13A3276A8E17}"/>
                </a:ext>
              </a:extLst>
            </p:cNvPr>
            <p:cNvSpPr/>
            <p:nvPr/>
          </p:nvSpPr>
          <p:spPr>
            <a:xfrm rot="16497388">
              <a:off x="279669" y="-472670"/>
              <a:ext cx="723671" cy="1463341"/>
            </a:xfrm>
            <a:prstGeom prst="triangle">
              <a:avLst>
                <a:gd name="adj" fmla="val 75012"/>
              </a:avLst>
            </a:prstGeom>
            <a:solidFill>
              <a:srgbClr val="B223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9" name="Title 1">
            <a:extLst>
              <a:ext uri="{FF2B5EF4-FFF2-40B4-BE49-F238E27FC236}">
                <a16:creationId xmlns:a16="http://schemas.microsoft.com/office/drawing/2014/main" id="{BF931E12-20CF-0A4F-AAA5-0186374F1FB7}"/>
              </a:ext>
            </a:extLst>
          </p:cNvPr>
          <p:cNvSpPr txBox="1">
            <a:spLocks/>
          </p:cNvSpPr>
          <p:nvPr/>
        </p:nvSpPr>
        <p:spPr>
          <a:xfrm>
            <a:off x="1739252" y="136360"/>
            <a:ext cx="6604649" cy="697593"/>
          </a:xfrm>
          <a:prstGeom prst="rect">
            <a:avLst/>
          </a:prstGeom>
          <a:noFill/>
          <a:effectLst>
            <a:outerShdw blurRad="50800" dist="38100" dir="2700000" algn="tl" rotWithShape="0">
              <a:prstClr val="black">
                <a:alpha val="40000"/>
              </a:prstClr>
            </a:outerShdw>
          </a:effectLst>
        </p:spPr>
        <p:txBody>
          <a:bodyPr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venir Next" panose="020B0503020202020204" pitchFamily="34" charset="0"/>
              </a:rPr>
              <a:t>7. Gestión de </a:t>
            </a:r>
            <a:r>
              <a:rPr lang="es-ES" sz="4000" b="1" dirty="0" err="1">
                <a:latin typeface="Avenir Next" panose="020B0503020202020204" pitchFamily="34" charset="0"/>
              </a:rPr>
              <a:t>Interinstitucionalización</a:t>
            </a:r>
            <a:r>
              <a:rPr lang="es-ES" sz="4000" b="1" dirty="0">
                <a:latin typeface="Avenir Next" panose="020B0503020202020204" pitchFamily="34" charset="0"/>
              </a:rPr>
              <a:t> e Internacionalización</a:t>
            </a:r>
            <a:endParaRPr lang="es-CO" sz="4000" b="1" dirty="0">
              <a:latin typeface="Avenir Next" panose="020B0503020202020204" pitchFamily="34" charset="0"/>
            </a:endParaRPr>
          </a:p>
        </p:txBody>
      </p:sp>
      <p:graphicFrame>
        <p:nvGraphicFramePr>
          <p:cNvPr id="4" name="Tabla 3">
            <a:extLst>
              <a:ext uri="{FF2B5EF4-FFF2-40B4-BE49-F238E27FC236}">
                <a16:creationId xmlns:a16="http://schemas.microsoft.com/office/drawing/2014/main" id="{A552700E-9779-ED49-83BB-AA2798712127}"/>
              </a:ext>
            </a:extLst>
          </p:cNvPr>
          <p:cNvGraphicFramePr>
            <a:graphicFrameLocks noGrp="1"/>
          </p:cNvGraphicFramePr>
          <p:nvPr>
            <p:extLst>
              <p:ext uri="{D42A27DB-BD31-4B8C-83A1-F6EECF244321}">
                <p14:modId xmlns:p14="http://schemas.microsoft.com/office/powerpoint/2010/main" val="512118755"/>
              </p:ext>
            </p:extLst>
          </p:nvPr>
        </p:nvGraphicFramePr>
        <p:xfrm>
          <a:off x="209551" y="970314"/>
          <a:ext cx="7778749" cy="5528459"/>
        </p:xfrm>
        <a:graphic>
          <a:graphicData uri="http://schemas.openxmlformats.org/drawingml/2006/table">
            <a:tbl>
              <a:tblPr>
                <a:tableStyleId>{F5AB1C69-6EDB-4FF4-983F-18BD219EF322}</a:tableStyleId>
              </a:tblPr>
              <a:tblGrid>
                <a:gridCol w="7778749">
                  <a:extLst>
                    <a:ext uri="{9D8B030D-6E8A-4147-A177-3AD203B41FA5}">
                      <a16:colId xmlns:a16="http://schemas.microsoft.com/office/drawing/2014/main" val="1065812296"/>
                    </a:ext>
                  </a:extLst>
                </a:gridCol>
              </a:tblGrid>
              <a:tr h="907087">
                <a:tc>
                  <a:txBody>
                    <a:bodyPr/>
                    <a:lstStyle/>
                    <a:p>
                      <a:pPr algn="just" fontAlgn="ctr"/>
                      <a:r>
                        <a:rPr lang="es-CO" sz="1600" u="none" strike="noStrike">
                          <a:effectLst/>
                        </a:rPr>
                        <a:t>1.       Institucionalizar la política de interinstitucionalización e internacionalización de la UDFJC como un macroproceso de direccionamiento estratégico, para la formación integral de profesionales, investigadores y creadores.</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98918137"/>
                  </a:ext>
                </a:extLst>
              </a:tr>
              <a:tr h="880722">
                <a:tc>
                  <a:txBody>
                    <a:bodyPr/>
                    <a:lstStyle/>
                    <a:p>
                      <a:pPr algn="just" fontAlgn="ctr"/>
                      <a:r>
                        <a:rPr lang="es-CO" sz="1600" u="none" strike="noStrike">
                          <a:effectLst/>
                        </a:rPr>
                        <a:t>2.       Facilitar la inmersión y participación activa de la institución en la sociedad del conocimiento en el ámbito local, nacional e internacional (Acuerdo del Consejo Superior Universitario).</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0097841"/>
                  </a:ext>
                </a:extLst>
              </a:tr>
              <a:tr h="719374">
                <a:tc>
                  <a:txBody>
                    <a:bodyPr/>
                    <a:lstStyle/>
                    <a:p>
                      <a:pPr algn="just" fontAlgn="ctr"/>
                      <a:r>
                        <a:rPr lang="es-CO" sz="1600" u="none" strike="noStrike">
                          <a:effectLst/>
                        </a:rPr>
                        <a:t>3.       Asignar recursos para la interinstitucionalización e internacionalización, con el fin de cumplir las metas del Plan Estratégico de Desarrollo de la UDFJC 2018 -2030.</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5684786"/>
                  </a:ext>
                </a:extLst>
              </a:tr>
              <a:tr h="610344">
                <a:tc>
                  <a:txBody>
                    <a:bodyPr/>
                    <a:lstStyle/>
                    <a:p>
                      <a:pPr algn="just" fontAlgn="ctr"/>
                      <a:r>
                        <a:rPr lang="es-CO" sz="1600" u="none" strike="noStrike">
                          <a:effectLst/>
                        </a:rPr>
                        <a:t>4.       Posicionar en los primeros 10 lugares institucionalmente a la Universidad Distrital Francisco José de Caldas en los ranking nacionales.</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41065435"/>
                  </a:ext>
                </a:extLst>
              </a:tr>
              <a:tr h="590921">
                <a:tc>
                  <a:txBody>
                    <a:bodyPr/>
                    <a:lstStyle/>
                    <a:p>
                      <a:pPr algn="just" fontAlgn="ctr"/>
                      <a:r>
                        <a:rPr lang="es-CO" sz="1600" u="none" strike="noStrike">
                          <a:effectLst/>
                        </a:rPr>
                        <a:t>5.       Mejorar el posicionamiento en los ranking internacionales en el QS World University Rankings.</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68009684"/>
                  </a:ext>
                </a:extLst>
              </a:tr>
              <a:tr h="359687">
                <a:tc>
                  <a:txBody>
                    <a:bodyPr/>
                    <a:lstStyle/>
                    <a:p>
                      <a:pPr algn="just" fontAlgn="ctr"/>
                      <a:r>
                        <a:rPr lang="es-CO" sz="1600" u="none" strike="noStrike">
                          <a:effectLst/>
                        </a:rPr>
                        <a:t>6.       Implementar clases espejo con pares académicos nacionales e internacionales.</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9916427"/>
                  </a:ext>
                </a:extLst>
              </a:tr>
              <a:tr h="1460324">
                <a:tc>
                  <a:txBody>
                    <a:bodyPr/>
                    <a:lstStyle/>
                    <a:p>
                      <a:pPr algn="just" fontAlgn="ctr"/>
                      <a:r>
                        <a:rPr lang="es-CO" sz="1600" u="none" strike="noStrike" dirty="0">
                          <a:effectLst/>
                        </a:rPr>
                        <a:t>7.       Implementar la política de plurilingüismo en espacios académicos impartidos en otros idiomas que privilegien lenguas nativas mediante programas de formación para docentes, estudiantes y administrativos, ejecutados por el ILUD, el énfasis en enseñanza del inglés del DIE, la maestría en lingüística aplicada a la enseñanza del inglés y la licenciatura en educación básica en inglés.</a:t>
                      </a:r>
                      <a:endParaRPr lang="es-CO"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38337762"/>
                  </a:ext>
                </a:extLst>
              </a:tr>
            </a:tbl>
          </a:graphicData>
        </a:graphic>
      </p:graphicFrame>
      <p:sp>
        <p:nvSpPr>
          <p:cNvPr id="12" name="CuadroTexto 11">
            <a:extLst>
              <a:ext uri="{FF2B5EF4-FFF2-40B4-BE49-F238E27FC236}">
                <a16:creationId xmlns:a16="http://schemas.microsoft.com/office/drawing/2014/main" id="{A0DF36E3-ECC3-8A4A-864F-4B046FFED798}"/>
              </a:ext>
            </a:extLst>
          </p:cNvPr>
          <p:cNvSpPr txBox="1"/>
          <p:nvPr/>
        </p:nvSpPr>
        <p:spPr>
          <a:xfrm>
            <a:off x="10320607" y="591220"/>
            <a:ext cx="944293" cy="830997"/>
          </a:xfrm>
          <a:prstGeom prst="rect">
            <a:avLst/>
          </a:prstGeom>
          <a:noFill/>
        </p:spPr>
        <p:txBody>
          <a:bodyPr wrap="square" rtlCol="0">
            <a:spAutoFit/>
          </a:bodyPr>
          <a:lstStyle/>
          <a:p>
            <a:r>
              <a:rPr lang="es-CO" sz="4800" b="1" dirty="0">
                <a:solidFill>
                  <a:schemeClr val="bg1"/>
                </a:solidFill>
              </a:rPr>
              <a:t> 7</a:t>
            </a:r>
          </a:p>
        </p:txBody>
      </p:sp>
    </p:spTree>
    <p:extLst>
      <p:ext uri="{BB962C8B-B14F-4D97-AF65-F5344CB8AC3E}">
        <p14:creationId xmlns:p14="http://schemas.microsoft.com/office/powerpoint/2010/main" val="2220584274"/>
      </p:ext>
    </p:extLst>
  </p:cSld>
  <p:clrMapOvr>
    <a:masterClrMapping/>
  </p:clrMapOvr>
  <mc:AlternateContent xmlns:mc="http://schemas.openxmlformats.org/markup-compatibility/2006" xmlns:p14="http://schemas.microsoft.com/office/powerpoint/2010/main">
    <mc:Choice Requires="p14">
      <p:transition spd="slow" p14:dur="2000" advTm="45447"/>
    </mc:Choice>
    <mc:Fallback xmlns="">
      <p:transition spd="slow" advTm="454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2" name="Grupo 1">
            <a:extLst>
              <a:ext uri="{FF2B5EF4-FFF2-40B4-BE49-F238E27FC236}">
                <a16:creationId xmlns:a16="http://schemas.microsoft.com/office/drawing/2014/main" id="{8C4AEB91-A546-40CE-967C-380BB7698334}"/>
              </a:ext>
            </a:extLst>
          </p:cNvPr>
          <p:cNvGrpSpPr/>
          <p:nvPr/>
        </p:nvGrpSpPr>
        <p:grpSpPr>
          <a:xfrm>
            <a:off x="0" y="0"/>
            <a:ext cx="12192000" cy="6858000"/>
            <a:chOff x="0" y="0"/>
            <a:chExt cx="12192000" cy="6858000"/>
          </a:xfrm>
        </p:grpSpPr>
        <p:pic>
          <p:nvPicPr>
            <p:cNvPr id="84" name="Google Shape;84;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 name="Elipse 2">
              <a:extLst>
                <a:ext uri="{FF2B5EF4-FFF2-40B4-BE49-F238E27FC236}">
                  <a16:creationId xmlns:a16="http://schemas.microsoft.com/office/drawing/2014/main" id="{D7EB25D5-96DE-44DE-9F59-CF9C6BAAA9B2}"/>
                </a:ext>
              </a:extLst>
            </p:cNvPr>
            <p:cNvSpPr/>
            <p:nvPr/>
          </p:nvSpPr>
          <p:spPr>
            <a:xfrm>
              <a:off x="4508056" y="2105247"/>
              <a:ext cx="2966632" cy="3019646"/>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t>GRACIAS</a:t>
              </a:r>
              <a:endParaRPr lang="es-CO" sz="3200" dirty="0"/>
            </a:p>
          </p:txBody>
        </p:sp>
      </p:grpSp>
    </p:spTree>
  </p:cSld>
  <p:clrMapOvr>
    <a:masterClrMapping/>
  </p:clrMapOvr>
  <mc:AlternateContent xmlns:mc="http://schemas.openxmlformats.org/markup-compatibility/2006" xmlns:p14="http://schemas.microsoft.com/office/powerpoint/2010/main">
    <mc:Choice Requires="p14">
      <p:transition spd="slow" p14:dur="2000" advTm="42390"/>
    </mc:Choice>
    <mc:Fallback xmlns="">
      <p:transition spd="slow" advTm="423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79EE2D-F61A-42BA-971E-11FCB84F793C}"/>
              </a:ext>
            </a:extLst>
          </p:cNvPr>
          <p:cNvPicPr>
            <a:picLocks noChangeAspect="1"/>
          </p:cNvPicPr>
          <p:nvPr/>
        </p:nvPicPr>
        <p:blipFill>
          <a:blip r:embed="rId2"/>
          <a:stretch>
            <a:fillRect/>
          </a:stretch>
        </p:blipFill>
        <p:spPr>
          <a:xfrm>
            <a:off x="8343901" y="2109031"/>
            <a:ext cx="3873499" cy="3403599"/>
          </a:xfrm>
          <a:prstGeom prst="ellipse">
            <a:avLst/>
          </a:prstGeom>
          <a:ln>
            <a:noFill/>
          </a:ln>
          <a:effectLst>
            <a:softEdge rad="112500"/>
          </a:effectLst>
        </p:spPr>
      </p:pic>
      <p:grpSp>
        <p:nvGrpSpPr>
          <p:cNvPr id="9" name="Grupo 8">
            <a:extLst>
              <a:ext uri="{FF2B5EF4-FFF2-40B4-BE49-F238E27FC236}">
                <a16:creationId xmlns:a16="http://schemas.microsoft.com/office/drawing/2014/main" id="{DCBB7D27-332C-4BF0-BE41-B592611955AB}"/>
              </a:ext>
            </a:extLst>
          </p:cNvPr>
          <p:cNvGrpSpPr/>
          <p:nvPr/>
        </p:nvGrpSpPr>
        <p:grpSpPr>
          <a:xfrm>
            <a:off x="7988300" y="0"/>
            <a:ext cx="4203700" cy="6858000"/>
            <a:chOff x="7988300" y="0"/>
            <a:chExt cx="4203700" cy="685800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8" name="Imagen 7">
              <a:extLst>
                <a:ext uri="{FF2B5EF4-FFF2-40B4-BE49-F238E27FC236}">
                  <a16:creationId xmlns:a16="http://schemas.microsoft.com/office/drawing/2014/main" id="{B42354ED-8E43-4F35-B327-70D96D7A4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6" name="Elipse 5">
              <a:extLst>
                <a:ext uri="{FF2B5EF4-FFF2-40B4-BE49-F238E27FC236}">
                  <a16:creationId xmlns:a16="http://schemas.microsoft.com/office/drawing/2014/main" id="{73936557-336D-49C3-AC30-B3178B3DE4FA}"/>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5" name="Grupo 14">
            <a:extLst>
              <a:ext uri="{FF2B5EF4-FFF2-40B4-BE49-F238E27FC236}">
                <a16:creationId xmlns:a16="http://schemas.microsoft.com/office/drawing/2014/main" id="{7055B56E-B5C9-427C-AD0C-61598C01323B}"/>
              </a:ext>
            </a:extLst>
          </p:cNvPr>
          <p:cNvGrpSpPr/>
          <p:nvPr/>
        </p:nvGrpSpPr>
        <p:grpSpPr>
          <a:xfrm>
            <a:off x="-90165" y="-110578"/>
            <a:ext cx="1323348" cy="922436"/>
            <a:chOff x="-90166" y="-102835"/>
            <a:chExt cx="1463341" cy="1520571"/>
          </a:xfrm>
        </p:grpSpPr>
        <p:sp>
          <p:nvSpPr>
            <p:cNvPr id="16" name="Triángulo rectángulo 15">
              <a:extLst>
                <a:ext uri="{FF2B5EF4-FFF2-40B4-BE49-F238E27FC236}">
                  <a16:creationId xmlns:a16="http://schemas.microsoft.com/office/drawing/2014/main" id="{2021CF90-C80B-439A-A553-E16EED77369B}"/>
                </a:ext>
              </a:extLst>
            </p:cNvPr>
            <p:cNvSpPr/>
            <p:nvPr/>
          </p:nvSpPr>
          <p:spPr>
            <a:xfrm rot="5400000">
              <a:off x="-58722" y="58719"/>
              <a:ext cx="1417739" cy="1300295"/>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Triángulo isósceles 16">
              <a:extLst>
                <a:ext uri="{FF2B5EF4-FFF2-40B4-BE49-F238E27FC236}">
                  <a16:creationId xmlns:a16="http://schemas.microsoft.com/office/drawing/2014/main" id="{E6FB3103-5DDF-420C-8922-13A3276A8E17}"/>
                </a:ext>
              </a:extLst>
            </p:cNvPr>
            <p:cNvSpPr/>
            <p:nvPr/>
          </p:nvSpPr>
          <p:spPr>
            <a:xfrm rot="16497388">
              <a:off x="279669" y="-472670"/>
              <a:ext cx="723671" cy="1463341"/>
            </a:xfrm>
            <a:prstGeom prst="triangle">
              <a:avLst>
                <a:gd name="adj" fmla="val 75012"/>
              </a:avLst>
            </a:prstGeom>
            <a:solidFill>
              <a:srgbClr val="B223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0" name="CuadroTexto 2">
            <a:extLst>
              <a:ext uri="{FF2B5EF4-FFF2-40B4-BE49-F238E27FC236}">
                <a16:creationId xmlns:a16="http://schemas.microsoft.com/office/drawing/2014/main" id="{B8B095D0-ED1D-F842-BF07-091A31693D68}"/>
              </a:ext>
            </a:extLst>
          </p:cNvPr>
          <p:cNvSpPr txBox="1"/>
          <p:nvPr/>
        </p:nvSpPr>
        <p:spPr>
          <a:xfrm>
            <a:off x="347066" y="1433571"/>
            <a:ext cx="8265695" cy="646331"/>
          </a:xfrm>
          <a:prstGeom prst="rect">
            <a:avLst/>
          </a:prstGeom>
          <a:noFill/>
        </p:spPr>
        <p:txBody>
          <a:bodyPr wrap="square" rtlCol="0">
            <a:spAutoFit/>
          </a:bodyPr>
          <a:lstStyle/>
          <a:p>
            <a:pPr algn="just"/>
            <a:endParaRPr lang="en-US" dirty="0">
              <a:latin typeface="Avenir Next" panose="020B0503020202020204" pitchFamily="34" charset="0"/>
            </a:endParaRPr>
          </a:p>
          <a:p>
            <a:pPr algn="just"/>
            <a:endParaRPr lang="en-US" dirty="0">
              <a:latin typeface="Avenir Next" panose="020B0503020202020204" pitchFamily="34" charset="0"/>
            </a:endParaRPr>
          </a:p>
        </p:txBody>
      </p:sp>
      <p:sp>
        <p:nvSpPr>
          <p:cNvPr id="13" name="Title 1">
            <a:extLst>
              <a:ext uri="{FF2B5EF4-FFF2-40B4-BE49-F238E27FC236}">
                <a16:creationId xmlns:a16="http://schemas.microsoft.com/office/drawing/2014/main" id="{16DB75F8-7B9E-2843-A763-EF4BAFAF4C97}"/>
              </a:ext>
            </a:extLst>
          </p:cNvPr>
          <p:cNvSpPr txBox="1">
            <a:spLocks/>
          </p:cNvSpPr>
          <p:nvPr/>
        </p:nvSpPr>
        <p:spPr>
          <a:xfrm>
            <a:off x="1739252" y="136360"/>
            <a:ext cx="6604649" cy="697593"/>
          </a:xfrm>
          <a:prstGeom prst="rect">
            <a:avLst/>
          </a:prstGeom>
          <a:noFill/>
          <a:effectLst>
            <a:outerShdw blurRad="50800" dist="38100" dir="2700000" algn="tl" rotWithShape="0">
              <a:prstClr val="black">
                <a:alpha val="40000"/>
              </a:prstClr>
            </a:outerShdw>
          </a:effectLst>
        </p:spPr>
        <p:txBody>
          <a:bodyPr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venir Next" panose="020B0503020202020204" pitchFamily="34" charset="0"/>
              </a:rPr>
              <a:t>Estructura del Programa Rectoral</a:t>
            </a:r>
            <a:endParaRPr lang="es-CO" sz="4000" b="1" dirty="0">
              <a:latin typeface="Avenir Next" panose="020B0503020202020204" pitchFamily="34" charset="0"/>
            </a:endParaRPr>
          </a:p>
        </p:txBody>
      </p:sp>
      <p:sp>
        <p:nvSpPr>
          <p:cNvPr id="11" name="AutoShape 4" descr="blob:https://web.whatsapp.com/65e70901-9b88-441f-89e9-7b151a4ba65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9" name="Imagen 18">
            <a:extLst>
              <a:ext uri="{FF2B5EF4-FFF2-40B4-BE49-F238E27FC236}">
                <a16:creationId xmlns:a16="http://schemas.microsoft.com/office/drawing/2014/main" id="{B10F6716-3CD9-264E-A83A-B19CD24E64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88" y="919069"/>
            <a:ext cx="9732813" cy="5877432"/>
          </a:xfrm>
          <a:prstGeom prst="rect">
            <a:avLst/>
          </a:prstGeom>
        </p:spPr>
      </p:pic>
    </p:spTree>
    <p:extLst>
      <p:ext uri="{BB962C8B-B14F-4D97-AF65-F5344CB8AC3E}">
        <p14:creationId xmlns:p14="http://schemas.microsoft.com/office/powerpoint/2010/main" val="3480087588"/>
      </p:ext>
    </p:extLst>
  </p:cSld>
  <p:clrMapOvr>
    <a:masterClrMapping/>
  </p:clrMapOvr>
  <mc:AlternateContent xmlns:mc="http://schemas.openxmlformats.org/markup-compatibility/2006" xmlns:p14="http://schemas.microsoft.com/office/powerpoint/2010/main">
    <mc:Choice Requires="p14">
      <p:transition spd="slow" p14:dur="2000" advTm="8856"/>
    </mc:Choice>
    <mc:Fallback xmlns="">
      <p:transition spd="slow" advTm="88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79EE2D-F61A-42BA-971E-11FCB84F793C}"/>
              </a:ext>
            </a:extLst>
          </p:cNvPr>
          <p:cNvPicPr>
            <a:picLocks noChangeAspect="1"/>
          </p:cNvPicPr>
          <p:nvPr/>
        </p:nvPicPr>
        <p:blipFill>
          <a:blip r:embed="rId2"/>
          <a:stretch>
            <a:fillRect/>
          </a:stretch>
        </p:blipFill>
        <p:spPr>
          <a:xfrm>
            <a:off x="8343901" y="2109031"/>
            <a:ext cx="3873499" cy="3403599"/>
          </a:xfrm>
          <a:prstGeom prst="ellipse">
            <a:avLst/>
          </a:prstGeom>
          <a:ln>
            <a:noFill/>
          </a:ln>
          <a:effectLst>
            <a:softEdge rad="112500"/>
          </a:effectLst>
        </p:spPr>
      </p:pic>
      <p:grpSp>
        <p:nvGrpSpPr>
          <p:cNvPr id="9" name="Grupo 8">
            <a:extLst>
              <a:ext uri="{FF2B5EF4-FFF2-40B4-BE49-F238E27FC236}">
                <a16:creationId xmlns:a16="http://schemas.microsoft.com/office/drawing/2014/main" id="{DCBB7D27-332C-4BF0-BE41-B592611955AB}"/>
              </a:ext>
            </a:extLst>
          </p:cNvPr>
          <p:cNvGrpSpPr/>
          <p:nvPr/>
        </p:nvGrpSpPr>
        <p:grpSpPr>
          <a:xfrm>
            <a:off x="7988300" y="0"/>
            <a:ext cx="4203700" cy="6858000"/>
            <a:chOff x="7988300" y="0"/>
            <a:chExt cx="4203700" cy="685800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8" name="Imagen 7">
              <a:extLst>
                <a:ext uri="{FF2B5EF4-FFF2-40B4-BE49-F238E27FC236}">
                  <a16:creationId xmlns:a16="http://schemas.microsoft.com/office/drawing/2014/main" id="{B42354ED-8E43-4F35-B327-70D96D7A4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6" name="Elipse 5">
              <a:extLst>
                <a:ext uri="{FF2B5EF4-FFF2-40B4-BE49-F238E27FC236}">
                  <a16:creationId xmlns:a16="http://schemas.microsoft.com/office/drawing/2014/main" id="{73936557-336D-49C3-AC30-B3178B3DE4FA}"/>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5" name="Grupo 14">
            <a:extLst>
              <a:ext uri="{FF2B5EF4-FFF2-40B4-BE49-F238E27FC236}">
                <a16:creationId xmlns:a16="http://schemas.microsoft.com/office/drawing/2014/main" id="{7055B56E-B5C9-427C-AD0C-61598C01323B}"/>
              </a:ext>
            </a:extLst>
          </p:cNvPr>
          <p:cNvGrpSpPr/>
          <p:nvPr/>
        </p:nvGrpSpPr>
        <p:grpSpPr>
          <a:xfrm>
            <a:off x="-90165" y="-110578"/>
            <a:ext cx="1323348" cy="922436"/>
            <a:chOff x="-90166" y="-102835"/>
            <a:chExt cx="1463341" cy="1520571"/>
          </a:xfrm>
        </p:grpSpPr>
        <p:sp>
          <p:nvSpPr>
            <p:cNvPr id="16" name="Triángulo rectángulo 15">
              <a:extLst>
                <a:ext uri="{FF2B5EF4-FFF2-40B4-BE49-F238E27FC236}">
                  <a16:creationId xmlns:a16="http://schemas.microsoft.com/office/drawing/2014/main" id="{2021CF90-C80B-439A-A553-E16EED77369B}"/>
                </a:ext>
              </a:extLst>
            </p:cNvPr>
            <p:cNvSpPr/>
            <p:nvPr/>
          </p:nvSpPr>
          <p:spPr>
            <a:xfrm rot="5400000">
              <a:off x="-58722" y="58719"/>
              <a:ext cx="1417739" cy="1300295"/>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Triángulo isósceles 16">
              <a:extLst>
                <a:ext uri="{FF2B5EF4-FFF2-40B4-BE49-F238E27FC236}">
                  <a16:creationId xmlns:a16="http://schemas.microsoft.com/office/drawing/2014/main" id="{E6FB3103-5DDF-420C-8922-13A3276A8E17}"/>
                </a:ext>
              </a:extLst>
            </p:cNvPr>
            <p:cNvSpPr/>
            <p:nvPr/>
          </p:nvSpPr>
          <p:spPr>
            <a:xfrm rot="16497388">
              <a:off x="279669" y="-472670"/>
              <a:ext cx="723671" cy="1463341"/>
            </a:xfrm>
            <a:prstGeom prst="triangle">
              <a:avLst>
                <a:gd name="adj" fmla="val 75012"/>
              </a:avLst>
            </a:prstGeom>
            <a:solidFill>
              <a:srgbClr val="B223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0" name="CuadroTexto 2">
            <a:extLst>
              <a:ext uri="{FF2B5EF4-FFF2-40B4-BE49-F238E27FC236}">
                <a16:creationId xmlns:a16="http://schemas.microsoft.com/office/drawing/2014/main" id="{B8B095D0-ED1D-F842-BF07-091A31693D68}"/>
              </a:ext>
            </a:extLst>
          </p:cNvPr>
          <p:cNvSpPr txBox="1"/>
          <p:nvPr/>
        </p:nvSpPr>
        <p:spPr>
          <a:xfrm>
            <a:off x="347066" y="1433571"/>
            <a:ext cx="8265695" cy="646331"/>
          </a:xfrm>
          <a:prstGeom prst="rect">
            <a:avLst/>
          </a:prstGeom>
          <a:noFill/>
        </p:spPr>
        <p:txBody>
          <a:bodyPr wrap="square" rtlCol="0">
            <a:spAutoFit/>
          </a:bodyPr>
          <a:lstStyle/>
          <a:p>
            <a:pPr algn="just"/>
            <a:endParaRPr lang="en-US" dirty="0">
              <a:latin typeface="Avenir Next" panose="020B0503020202020204" pitchFamily="34" charset="0"/>
            </a:endParaRPr>
          </a:p>
          <a:p>
            <a:pPr algn="just"/>
            <a:endParaRPr lang="en-US" dirty="0">
              <a:latin typeface="Avenir Next" panose="020B0503020202020204" pitchFamily="34" charset="0"/>
            </a:endParaRPr>
          </a:p>
        </p:txBody>
      </p:sp>
      <p:sp>
        <p:nvSpPr>
          <p:cNvPr id="13" name="Title 1">
            <a:extLst>
              <a:ext uri="{FF2B5EF4-FFF2-40B4-BE49-F238E27FC236}">
                <a16:creationId xmlns:a16="http://schemas.microsoft.com/office/drawing/2014/main" id="{16DB75F8-7B9E-2843-A763-EF4BAFAF4C97}"/>
              </a:ext>
            </a:extLst>
          </p:cNvPr>
          <p:cNvSpPr txBox="1">
            <a:spLocks/>
          </p:cNvSpPr>
          <p:nvPr/>
        </p:nvSpPr>
        <p:spPr>
          <a:xfrm>
            <a:off x="1739252" y="136360"/>
            <a:ext cx="6604649" cy="697593"/>
          </a:xfrm>
          <a:prstGeom prst="rect">
            <a:avLst/>
          </a:prstGeom>
          <a:noFill/>
          <a:effectLst>
            <a:outerShdw blurRad="50800" dist="38100" dir="2700000" algn="tl"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venir Next" panose="020B0503020202020204" pitchFamily="34" charset="0"/>
              </a:rPr>
              <a:t>Premisas de Gestión</a:t>
            </a:r>
            <a:endParaRPr lang="es-CO" sz="4000" b="1" dirty="0">
              <a:latin typeface="Avenir Next" panose="020B0503020202020204" pitchFamily="34" charset="0"/>
            </a:endParaRPr>
          </a:p>
        </p:txBody>
      </p:sp>
      <p:pic>
        <p:nvPicPr>
          <p:cNvPr id="12" name="Imagen 11">
            <a:extLst>
              <a:ext uri="{FF2B5EF4-FFF2-40B4-BE49-F238E27FC236}">
                <a16:creationId xmlns:a16="http://schemas.microsoft.com/office/drawing/2014/main" id="{628913EE-E803-0040-A84A-BE05F6E36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970" y="996031"/>
            <a:ext cx="8317791" cy="4972344"/>
          </a:xfrm>
          <a:prstGeom prst="rect">
            <a:avLst/>
          </a:prstGeom>
        </p:spPr>
      </p:pic>
      <p:sp>
        <p:nvSpPr>
          <p:cNvPr id="22" name="CuadroTexto 21">
            <a:extLst>
              <a:ext uri="{FF2B5EF4-FFF2-40B4-BE49-F238E27FC236}">
                <a16:creationId xmlns:a16="http://schemas.microsoft.com/office/drawing/2014/main" id="{CA46B26C-0961-FB43-9397-D7FEFBF75830}"/>
              </a:ext>
            </a:extLst>
          </p:cNvPr>
          <p:cNvSpPr txBox="1"/>
          <p:nvPr/>
        </p:nvSpPr>
        <p:spPr>
          <a:xfrm>
            <a:off x="10320607" y="591220"/>
            <a:ext cx="944293" cy="830997"/>
          </a:xfrm>
          <a:prstGeom prst="rect">
            <a:avLst/>
          </a:prstGeom>
          <a:noFill/>
        </p:spPr>
        <p:txBody>
          <a:bodyPr wrap="square" rtlCol="0">
            <a:spAutoFit/>
          </a:bodyPr>
          <a:lstStyle/>
          <a:p>
            <a:r>
              <a:rPr lang="es-CO" sz="4800" b="1" dirty="0">
                <a:solidFill>
                  <a:schemeClr val="bg1"/>
                </a:solidFill>
              </a:rPr>
              <a:t>5</a:t>
            </a:r>
          </a:p>
        </p:txBody>
      </p:sp>
    </p:spTree>
    <p:extLst>
      <p:ext uri="{BB962C8B-B14F-4D97-AF65-F5344CB8AC3E}">
        <p14:creationId xmlns:p14="http://schemas.microsoft.com/office/powerpoint/2010/main" val="1316323276"/>
      </p:ext>
    </p:extLst>
  </p:cSld>
  <p:clrMapOvr>
    <a:masterClrMapping/>
  </p:clrMapOvr>
  <mc:AlternateContent xmlns:mc="http://schemas.openxmlformats.org/markup-compatibility/2006" xmlns:p14="http://schemas.microsoft.com/office/powerpoint/2010/main">
    <mc:Choice Requires="p14">
      <p:transition spd="slow" p14:dur="2000" advTm="247652"/>
    </mc:Choice>
    <mc:Fallback xmlns="">
      <p:transition spd="slow" advTm="2476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DCBB7D27-332C-4BF0-BE41-B592611955AB}"/>
              </a:ext>
            </a:extLst>
          </p:cNvPr>
          <p:cNvGrpSpPr/>
          <p:nvPr/>
        </p:nvGrpSpPr>
        <p:grpSpPr>
          <a:xfrm>
            <a:off x="7988300" y="0"/>
            <a:ext cx="4203700" cy="6858000"/>
            <a:chOff x="7988300" y="0"/>
            <a:chExt cx="4203700" cy="685800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8" name="Imagen 7">
              <a:extLst>
                <a:ext uri="{FF2B5EF4-FFF2-40B4-BE49-F238E27FC236}">
                  <a16:creationId xmlns:a16="http://schemas.microsoft.com/office/drawing/2014/main" id="{B42354ED-8E43-4F35-B327-70D96D7A41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6" name="Elipse 5">
              <a:extLst>
                <a:ext uri="{FF2B5EF4-FFF2-40B4-BE49-F238E27FC236}">
                  <a16:creationId xmlns:a16="http://schemas.microsoft.com/office/drawing/2014/main" id="{73936557-336D-49C3-AC30-B3178B3DE4FA}"/>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5" name="Grupo 14">
            <a:extLst>
              <a:ext uri="{FF2B5EF4-FFF2-40B4-BE49-F238E27FC236}">
                <a16:creationId xmlns:a16="http://schemas.microsoft.com/office/drawing/2014/main" id="{7055B56E-B5C9-427C-AD0C-61598C01323B}"/>
              </a:ext>
            </a:extLst>
          </p:cNvPr>
          <p:cNvGrpSpPr/>
          <p:nvPr/>
        </p:nvGrpSpPr>
        <p:grpSpPr>
          <a:xfrm>
            <a:off x="-90165" y="-110578"/>
            <a:ext cx="1323348" cy="922436"/>
            <a:chOff x="-90166" y="-102835"/>
            <a:chExt cx="1463341" cy="1520571"/>
          </a:xfrm>
        </p:grpSpPr>
        <p:sp>
          <p:nvSpPr>
            <p:cNvPr id="16" name="Triángulo rectángulo 15">
              <a:extLst>
                <a:ext uri="{FF2B5EF4-FFF2-40B4-BE49-F238E27FC236}">
                  <a16:creationId xmlns:a16="http://schemas.microsoft.com/office/drawing/2014/main" id="{2021CF90-C80B-439A-A553-E16EED77369B}"/>
                </a:ext>
              </a:extLst>
            </p:cNvPr>
            <p:cNvSpPr/>
            <p:nvPr/>
          </p:nvSpPr>
          <p:spPr>
            <a:xfrm rot="5400000">
              <a:off x="-58722" y="58719"/>
              <a:ext cx="1417739" cy="1300295"/>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Triángulo isósceles 16">
              <a:extLst>
                <a:ext uri="{FF2B5EF4-FFF2-40B4-BE49-F238E27FC236}">
                  <a16:creationId xmlns:a16="http://schemas.microsoft.com/office/drawing/2014/main" id="{E6FB3103-5DDF-420C-8922-13A3276A8E17}"/>
                </a:ext>
              </a:extLst>
            </p:cNvPr>
            <p:cNvSpPr/>
            <p:nvPr/>
          </p:nvSpPr>
          <p:spPr>
            <a:xfrm rot="16497388">
              <a:off x="279669" y="-472670"/>
              <a:ext cx="723671" cy="1463341"/>
            </a:xfrm>
            <a:prstGeom prst="triangle">
              <a:avLst>
                <a:gd name="adj" fmla="val 75012"/>
              </a:avLst>
            </a:prstGeom>
            <a:solidFill>
              <a:srgbClr val="B223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0" name="CuadroTexto 2">
            <a:extLst>
              <a:ext uri="{FF2B5EF4-FFF2-40B4-BE49-F238E27FC236}">
                <a16:creationId xmlns:a16="http://schemas.microsoft.com/office/drawing/2014/main" id="{B8B095D0-ED1D-F842-BF07-091A31693D68}"/>
              </a:ext>
            </a:extLst>
          </p:cNvPr>
          <p:cNvSpPr txBox="1"/>
          <p:nvPr/>
        </p:nvSpPr>
        <p:spPr>
          <a:xfrm>
            <a:off x="347066" y="1433571"/>
            <a:ext cx="8265695" cy="646331"/>
          </a:xfrm>
          <a:prstGeom prst="rect">
            <a:avLst/>
          </a:prstGeom>
          <a:noFill/>
        </p:spPr>
        <p:txBody>
          <a:bodyPr wrap="square" rtlCol="0">
            <a:spAutoFit/>
          </a:bodyPr>
          <a:lstStyle/>
          <a:p>
            <a:pPr algn="just"/>
            <a:endParaRPr lang="en-US" dirty="0">
              <a:latin typeface="Avenir Next" panose="020B0503020202020204" pitchFamily="34" charset="0"/>
            </a:endParaRPr>
          </a:p>
          <a:p>
            <a:pPr algn="just"/>
            <a:endParaRPr lang="en-US" dirty="0">
              <a:latin typeface="Avenir Next" panose="020B0503020202020204" pitchFamily="34" charset="0"/>
            </a:endParaRPr>
          </a:p>
        </p:txBody>
      </p:sp>
      <p:sp>
        <p:nvSpPr>
          <p:cNvPr id="13" name="Title 1">
            <a:extLst>
              <a:ext uri="{FF2B5EF4-FFF2-40B4-BE49-F238E27FC236}">
                <a16:creationId xmlns:a16="http://schemas.microsoft.com/office/drawing/2014/main" id="{16DB75F8-7B9E-2843-A763-EF4BAFAF4C97}"/>
              </a:ext>
            </a:extLst>
          </p:cNvPr>
          <p:cNvSpPr txBox="1">
            <a:spLocks/>
          </p:cNvSpPr>
          <p:nvPr/>
        </p:nvSpPr>
        <p:spPr>
          <a:xfrm>
            <a:off x="1739252" y="136360"/>
            <a:ext cx="6604649" cy="697593"/>
          </a:xfrm>
          <a:prstGeom prst="rect">
            <a:avLst/>
          </a:prstGeom>
          <a:noFill/>
          <a:effectLst>
            <a:outerShdw blurRad="50800" dist="38100" dir="2700000" algn="tl" rotWithShape="0">
              <a:prstClr val="black">
                <a:alpha val="40000"/>
              </a:prstClr>
            </a:outerShdw>
          </a:effectLst>
        </p:spPr>
        <p:txBody>
          <a:bodyPr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venir Next" panose="020B0503020202020204" pitchFamily="34" charset="0"/>
              </a:rPr>
              <a:t>Factores de Desarrollo Institucional</a:t>
            </a:r>
            <a:endParaRPr lang="es-CO" sz="4000" b="1" dirty="0">
              <a:latin typeface="Avenir Next" panose="020B0503020202020204" pitchFamily="34" charset="0"/>
            </a:endParaRPr>
          </a:p>
        </p:txBody>
      </p:sp>
      <p:pic>
        <p:nvPicPr>
          <p:cNvPr id="7" name="Imagen 6">
            <a:extLst>
              <a:ext uri="{FF2B5EF4-FFF2-40B4-BE49-F238E27FC236}">
                <a16:creationId xmlns:a16="http://schemas.microsoft.com/office/drawing/2014/main" id="{A0C47E80-7D0E-2348-924A-CCD5C5569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71" y="510782"/>
            <a:ext cx="9480209" cy="6159297"/>
          </a:xfrm>
          <a:prstGeom prst="rect">
            <a:avLst/>
          </a:prstGeom>
        </p:spPr>
      </p:pic>
      <p:sp>
        <p:nvSpPr>
          <p:cNvPr id="19" name="CuadroTexto 18">
            <a:extLst>
              <a:ext uri="{FF2B5EF4-FFF2-40B4-BE49-F238E27FC236}">
                <a16:creationId xmlns:a16="http://schemas.microsoft.com/office/drawing/2014/main" id="{A65B9099-0A4E-A743-9C11-3F769F83F30B}"/>
              </a:ext>
            </a:extLst>
          </p:cNvPr>
          <p:cNvSpPr txBox="1"/>
          <p:nvPr/>
        </p:nvSpPr>
        <p:spPr>
          <a:xfrm>
            <a:off x="10320607" y="591220"/>
            <a:ext cx="944293" cy="830997"/>
          </a:xfrm>
          <a:prstGeom prst="rect">
            <a:avLst/>
          </a:prstGeom>
          <a:noFill/>
        </p:spPr>
        <p:txBody>
          <a:bodyPr wrap="square" rtlCol="0">
            <a:spAutoFit/>
          </a:bodyPr>
          <a:lstStyle/>
          <a:p>
            <a:r>
              <a:rPr lang="es-CO" sz="4800" b="1" dirty="0">
                <a:solidFill>
                  <a:schemeClr val="bg1"/>
                </a:solidFill>
              </a:rPr>
              <a:t>7</a:t>
            </a:r>
          </a:p>
        </p:txBody>
      </p:sp>
    </p:spTree>
    <p:extLst>
      <p:ext uri="{BB962C8B-B14F-4D97-AF65-F5344CB8AC3E}">
        <p14:creationId xmlns:p14="http://schemas.microsoft.com/office/powerpoint/2010/main" val="1446692136"/>
      </p:ext>
    </p:extLst>
  </p:cSld>
  <p:clrMapOvr>
    <a:masterClrMapping/>
  </p:clrMapOvr>
  <mc:AlternateContent xmlns:mc="http://schemas.openxmlformats.org/markup-compatibility/2006" xmlns:p14="http://schemas.microsoft.com/office/powerpoint/2010/main">
    <mc:Choice Requires="p14">
      <p:transition spd="slow" p14:dur="2000" advTm="21351"/>
    </mc:Choice>
    <mc:Fallback xmlns="">
      <p:transition spd="slow" advTm="2135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DCBB7D27-332C-4BF0-BE41-B592611955AB}"/>
              </a:ext>
            </a:extLst>
          </p:cNvPr>
          <p:cNvGrpSpPr/>
          <p:nvPr/>
        </p:nvGrpSpPr>
        <p:grpSpPr>
          <a:xfrm>
            <a:off x="7988300" y="0"/>
            <a:ext cx="4203700" cy="6858000"/>
            <a:chOff x="7988300" y="0"/>
            <a:chExt cx="4203700" cy="685800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8" name="Imagen 7">
              <a:extLst>
                <a:ext uri="{FF2B5EF4-FFF2-40B4-BE49-F238E27FC236}">
                  <a16:creationId xmlns:a16="http://schemas.microsoft.com/office/drawing/2014/main" id="{B42354ED-8E43-4F35-B327-70D96D7A4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6" name="Elipse 5">
              <a:extLst>
                <a:ext uri="{FF2B5EF4-FFF2-40B4-BE49-F238E27FC236}">
                  <a16:creationId xmlns:a16="http://schemas.microsoft.com/office/drawing/2014/main" id="{73936557-336D-49C3-AC30-B3178B3DE4FA}"/>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5" name="Grupo 14">
            <a:extLst>
              <a:ext uri="{FF2B5EF4-FFF2-40B4-BE49-F238E27FC236}">
                <a16:creationId xmlns:a16="http://schemas.microsoft.com/office/drawing/2014/main" id="{7055B56E-B5C9-427C-AD0C-61598C01323B}"/>
              </a:ext>
            </a:extLst>
          </p:cNvPr>
          <p:cNvGrpSpPr/>
          <p:nvPr/>
        </p:nvGrpSpPr>
        <p:grpSpPr>
          <a:xfrm>
            <a:off x="-90165" y="-110578"/>
            <a:ext cx="1323348" cy="922436"/>
            <a:chOff x="-90166" y="-102835"/>
            <a:chExt cx="1463341" cy="1520571"/>
          </a:xfrm>
        </p:grpSpPr>
        <p:sp>
          <p:nvSpPr>
            <p:cNvPr id="16" name="Triángulo rectángulo 15">
              <a:extLst>
                <a:ext uri="{FF2B5EF4-FFF2-40B4-BE49-F238E27FC236}">
                  <a16:creationId xmlns:a16="http://schemas.microsoft.com/office/drawing/2014/main" id="{2021CF90-C80B-439A-A553-E16EED77369B}"/>
                </a:ext>
              </a:extLst>
            </p:cNvPr>
            <p:cNvSpPr/>
            <p:nvPr/>
          </p:nvSpPr>
          <p:spPr>
            <a:xfrm rot="5400000">
              <a:off x="-58722" y="58719"/>
              <a:ext cx="1417739" cy="1300295"/>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Triángulo isósceles 16">
              <a:extLst>
                <a:ext uri="{FF2B5EF4-FFF2-40B4-BE49-F238E27FC236}">
                  <a16:creationId xmlns:a16="http://schemas.microsoft.com/office/drawing/2014/main" id="{E6FB3103-5DDF-420C-8922-13A3276A8E17}"/>
                </a:ext>
              </a:extLst>
            </p:cNvPr>
            <p:cNvSpPr/>
            <p:nvPr/>
          </p:nvSpPr>
          <p:spPr>
            <a:xfrm rot="16497388">
              <a:off x="279669" y="-472670"/>
              <a:ext cx="723671" cy="1463341"/>
            </a:xfrm>
            <a:prstGeom prst="triangle">
              <a:avLst>
                <a:gd name="adj" fmla="val 75012"/>
              </a:avLst>
            </a:prstGeom>
            <a:solidFill>
              <a:srgbClr val="B223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4" name="AutoShape 2" descr="blob:https://web.whatsapp.com/6645c06b-bd8e-4b96-9e09-79435657d83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blob:https://web.whatsapp.com/e317f868-c1e9-400e-94a7-4cd00164a6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8" name="Title 1">
            <a:extLst>
              <a:ext uri="{FF2B5EF4-FFF2-40B4-BE49-F238E27FC236}">
                <a16:creationId xmlns:a16="http://schemas.microsoft.com/office/drawing/2014/main" id="{EC5A3903-8551-3541-9FBB-E962E4B2AB5B}"/>
              </a:ext>
            </a:extLst>
          </p:cNvPr>
          <p:cNvSpPr txBox="1">
            <a:spLocks/>
          </p:cNvSpPr>
          <p:nvPr/>
        </p:nvSpPr>
        <p:spPr>
          <a:xfrm>
            <a:off x="1739252" y="136360"/>
            <a:ext cx="6604649" cy="697593"/>
          </a:xfrm>
          <a:prstGeom prst="rect">
            <a:avLst/>
          </a:prstGeom>
          <a:noFill/>
          <a:effectLst>
            <a:outerShdw blurRad="50800" dist="38100" dir="2700000" algn="tl"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venir Next" panose="020B0503020202020204" pitchFamily="34" charset="0"/>
              </a:rPr>
              <a:t>Lineamientos de Acción</a:t>
            </a:r>
            <a:endParaRPr lang="es-CO" sz="4000" b="1" dirty="0">
              <a:latin typeface="Avenir Next" panose="020B0503020202020204" pitchFamily="34" charset="0"/>
            </a:endParaRPr>
          </a:p>
        </p:txBody>
      </p:sp>
      <p:pic>
        <p:nvPicPr>
          <p:cNvPr id="19" name="Imagen 18">
            <a:extLst>
              <a:ext uri="{FF2B5EF4-FFF2-40B4-BE49-F238E27FC236}">
                <a16:creationId xmlns:a16="http://schemas.microsoft.com/office/drawing/2014/main" id="{3AA7F41F-F854-4840-A38C-38CE16306B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60263"/>
            <a:ext cx="10303935" cy="4231273"/>
          </a:xfrm>
          <a:prstGeom prst="rect">
            <a:avLst/>
          </a:prstGeom>
        </p:spPr>
      </p:pic>
      <p:sp>
        <p:nvSpPr>
          <p:cNvPr id="21" name="CuadroTexto 20">
            <a:extLst>
              <a:ext uri="{FF2B5EF4-FFF2-40B4-BE49-F238E27FC236}">
                <a16:creationId xmlns:a16="http://schemas.microsoft.com/office/drawing/2014/main" id="{6A7FBA8F-3DEB-8647-967A-53CB37AD9E8B}"/>
              </a:ext>
            </a:extLst>
          </p:cNvPr>
          <p:cNvSpPr txBox="1"/>
          <p:nvPr/>
        </p:nvSpPr>
        <p:spPr>
          <a:xfrm>
            <a:off x="10320607" y="591220"/>
            <a:ext cx="944293" cy="830997"/>
          </a:xfrm>
          <a:prstGeom prst="rect">
            <a:avLst/>
          </a:prstGeom>
          <a:noFill/>
        </p:spPr>
        <p:txBody>
          <a:bodyPr wrap="square" rtlCol="0">
            <a:spAutoFit/>
          </a:bodyPr>
          <a:lstStyle/>
          <a:p>
            <a:r>
              <a:rPr lang="es-CO" sz="4800" b="1" dirty="0">
                <a:solidFill>
                  <a:schemeClr val="bg1"/>
                </a:solidFill>
              </a:rPr>
              <a:t>60</a:t>
            </a:r>
          </a:p>
        </p:txBody>
      </p:sp>
    </p:spTree>
    <p:extLst>
      <p:ext uri="{BB962C8B-B14F-4D97-AF65-F5344CB8AC3E}">
        <p14:creationId xmlns:p14="http://schemas.microsoft.com/office/powerpoint/2010/main" val="1729504067"/>
      </p:ext>
    </p:extLst>
  </p:cSld>
  <p:clrMapOvr>
    <a:masterClrMapping/>
  </p:clrMapOvr>
  <mc:AlternateContent xmlns:mc="http://schemas.openxmlformats.org/markup-compatibility/2006" xmlns:p14="http://schemas.microsoft.com/office/powerpoint/2010/main">
    <mc:Choice Requires="p14">
      <p:transition spd="slow" p14:dur="2000" advTm="17804"/>
    </mc:Choice>
    <mc:Fallback xmlns="">
      <p:transition spd="slow" advTm="178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79EE2D-F61A-42BA-971E-11FCB84F793C}"/>
              </a:ext>
            </a:extLst>
          </p:cNvPr>
          <p:cNvPicPr>
            <a:picLocks noChangeAspect="1"/>
          </p:cNvPicPr>
          <p:nvPr/>
        </p:nvPicPr>
        <p:blipFill>
          <a:blip r:embed="rId2"/>
          <a:stretch>
            <a:fillRect/>
          </a:stretch>
        </p:blipFill>
        <p:spPr>
          <a:xfrm>
            <a:off x="8343901" y="2109031"/>
            <a:ext cx="3873499" cy="3403599"/>
          </a:xfrm>
          <a:prstGeom prst="ellipse">
            <a:avLst/>
          </a:prstGeom>
          <a:ln>
            <a:noFill/>
          </a:ln>
          <a:effectLst>
            <a:softEdge rad="112500"/>
          </a:effectLst>
        </p:spPr>
      </p:pic>
      <p:grpSp>
        <p:nvGrpSpPr>
          <p:cNvPr id="9" name="Grupo 8">
            <a:extLst>
              <a:ext uri="{FF2B5EF4-FFF2-40B4-BE49-F238E27FC236}">
                <a16:creationId xmlns:a16="http://schemas.microsoft.com/office/drawing/2014/main" id="{DCBB7D27-332C-4BF0-BE41-B592611955AB}"/>
              </a:ext>
            </a:extLst>
          </p:cNvPr>
          <p:cNvGrpSpPr/>
          <p:nvPr/>
        </p:nvGrpSpPr>
        <p:grpSpPr>
          <a:xfrm>
            <a:off x="7988300" y="0"/>
            <a:ext cx="4203700" cy="6858000"/>
            <a:chOff x="7988300" y="0"/>
            <a:chExt cx="4203700" cy="685800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8" name="Imagen 7">
              <a:extLst>
                <a:ext uri="{FF2B5EF4-FFF2-40B4-BE49-F238E27FC236}">
                  <a16:creationId xmlns:a16="http://schemas.microsoft.com/office/drawing/2014/main" id="{B42354ED-8E43-4F35-B327-70D96D7A4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6" name="Elipse 5">
              <a:extLst>
                <a:ext uri="{FF2B5EF4-FFF2-40B4-BE49-F238E27FC236}">
                  <a16:creationId xmlns:a16="http://schemas.microsoft.com/office/drawing/2014/main" id="{73936557-336D-49C3-AC30-B3178B3DE4FA}"/>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5" name="Grupo 14">
            <a:extLst>
              <a:ext uri="{FF2B5EF4-FFF2-40B4-BE49-F238E27FC236}">
                <a16:creationId xmlns:a16="http://schemas.microsoft.com/office/drawing/2014/main" id="{7055B56E-B5C9-427C-AD0C-61598C01323B}"/>
              </a:ext>
            </a:extLst>
          </p:cNvPr>
          <p:cNvGrpSpPr/>
          <p:nvPr/>
        </p:nvGrpSpPr>
        <p:grpSpPr>
          <a:xfrm>
            <a:off x="-90165" y="-110578"/>
            <a:ext cx="1323348" cy="922436"/>
            <a:chOff x="-90166" y="-102835"/>
            <a:chExt cx="1463341" cy="1520571"/>
          </a:xfrm>
        </p:grpSpPr>
        <p:sp>
          <p:nvSpPr>
            <p:cNvPr id="16" name="Triángulo rectángulo 15">
              <a:extLst>
                <a:ext uri="{FF2B5EF4-FFF2-40B4-BE49-F238E27FC236}">
                  <a16:creationId xmlns:a16="http://schemas.microsoft.com/office/drawing/2014/main" id="{2021CF90-C80B-439A-A553-E16EED77369B}"/>
                </a:ext>
              </a:extLst>
            </p:cNvPr>
            <p:cNvSpPr/>
            <p:nvPr/>
          </p:nvSpPr>
          <p:spPr>
            <a:xfrm rot="5400000">
              <a:off x="-58722" y="58719"/>
              <a:ext cx="1417739" cy="1300295"/>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Triángulo isósceles 16">
              <a:extLst>
                <a:ext uri="{FF2B5EF4-FFF2-40B4-BE49-F238E27FC236}">
                  <a16:creationId xmlns:a16="http://schemas.microsoft.com/office/drawing/2014/main" id="{E6FB3103-5DDF-420C-8922-13A3276A8E17}"/>
                </a:ext>
              </a:extLst>
            </p:cNvPr>
            <p:cNvSpPr/>
            <p:nvPr/>
          </p:nvSpPr>
          <p:spPr>
            <a:xfrm rot="16497388">
              <a:off x="279669" y="-472670"/>
              <a:ext cx="723671" cy="1463341"/>
            </a:xfrm>
            <a:prstGeom prst="triangle">
              <a:avLst>
                <a:gd name="adj" fmla="val 75012"/>
              </a:avLst>
            </a:prstGeom>
            <a:solidFill>
              <a:srgbClr val="B223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9" name="Title 1">
            <a:extLst>
              <a:ext uri="{FF2B5EF4-FFF2-40B4-BE49-F238E27FC236}">
                <a16:creationId xmlns:a16="http://schemas.microsoft.com/office/drawing/2014/main" id="{BF931E12-20CF-0A4F-AAA5-0186374F1FB7}"/>
              </a:ext>
            </a:extLst>
          </p:cNvPr>
          <p:cNvSpPr txBox="1">
            <a:spLocks/>
          </p:cNvSpPr>
          <p:nvPr/>
        </p:nvSpPr>
        <p:spPr>
          <a:xfrm>
            <a:off x="1739252" y="136360"/>
            <a:ext cx="6604649" cy="697593"/>
          </a:xfrm>
          <a:prstGeom prst="rect">
            <a:avLst/>
          </a:prstGeom>
          <a:noFill/>
          <a:effectLst>
            <a:outerShdw blurRad="50800" dist="38100" dir="2700000" algn="tl" rotWithShape="0">
              <a:prstClr val="black">
                <a:alpha val="40000"/>
              </a:prstClr>
            </a:outerShdw>
          </a:effectLst>
        </p:spPr>
        <p:txBody>
          <a:bodyPr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venir Next" panose="020B0503020202020204" pitchFamily="34" charset="0"/>
              </a:rPr>
              <a:t>1. Acreditación institucional y aseguramiento de la calidad</a:t>
            </a:r>
            <a:endParaRPr lang="es-CO" sz="4000" b="1" dirty="0">
              <a:latin typeface="Avenir Next" panose="020B0503020202020204" pitchFamily="34" charset="0"/>
            </a:endParaRPr>
          </a:p>
        </p:txBody>
      </p:sp>
      <p:sp>
        <p:nvSpPr>
          <p:cNvPr id="22" name="CuadroTexto 21">
            <a:extLst>
              <a:ext uri="{FF2B5EF4-FFF2-40B4-BE49-F238E27FC236}">
                <a16:creationId xmlns:a16="http://schemas.microsoft.com/office/drawing/2014/main" id="{EF60E3BE-891A-2C45-8643-290222249C27}"/>
              </a:ext>
            </a:extLst>
          </p:cNvPr>
          <p:cNvSpPr txBox="1"/>
          <p:nvPr/>
        </p:nvSpPr>
        <p:spPr>
          <a:xfrm>
            <a:off x="241296" y="955235"/>
            <a:ext cx="7906657" cy="5747727"/>
          </a:xfrm>
          <a:prstGeom prst="rect">
            <a:avLst/>
          </a:prstGeom>
          <a:solidFill>
            <a:schemeClr val="accent2">
              <a:lumMod val="40000"/>
              <a:lumOff val="60000"/>
            </a:schemeClr>
          </a:solidFill>
        </p:spPr>
        <p:txBody>
          <a:bodyPr wrap="square">
            <a:spAutoFit/>
          </a:bodyPr>
          <a:lstStyle/>
          <a:p>
            <a:r>
              <a:rPr lang="es-CO" sz="1050" dirty="0"/>
              <a:t>1.       Revisión de políticas institucionales a la luz del Decreto 1330 de 2019 que permita responder a las demandas sociales, culturales y ambientales en consonancia con nuestro horizonte de desarrollo.</a:t>
            </a:r>
          </a:p>
          <a:p>
            <a:endParaRPr lang="es-CO" sz="1050" dirty="0"/>
          </a:p>
          <a:p>
            <a:r>
              <a:rPr lang="es-CO" sz="1050" dirty="0"/>
              <a:t>2.       Renovar las acreditaciones de alta calidad que se han logrado a nivel nacional e internacional a nivel de los programas existentes en pregrado y postgrado.</a:t>
            </a:r>
          </a:p>
          <a:p>
            <a:endParaRPr lang="es-CO" sz="1050" dirty="0"/>
          </a:p>
          <a:p>
            <a:r>
              <a:rPr lang="es-CO" sz="1050" dirty="0"/>
              <a:t>3.       Gestionar acreditaciones internacionales para nuevos programas de pregrado, maestrías y doctorados.</a:t>
            </a:r>
          </a:p>
          <a:p>
            <a:endParaRPr lang="es-CO" sz="1050" dirty="0"/>
          </a:p>
          <a:p>
            <a:r>
              <a:rPr lang="es-CO" sz="1050" dirty="0"/>
              <a:t>4.       Implementar los planes de mejoramiento propuestos en la autoevaluación de programas e institucional, atendiendo las recomendaciones de los informes de las comisiones de pares y del Consejo Nacional de Acreditación a fin de fortalecer la cultura de la acreditación y el mejoramiento continuo de nuestra institución.</a:t>
            </a:r>
          </a:p>
          <a:p>
            <a:endParaRPr lang="es-CO" sz="1050" dirty="0"/>
          </a:p>
          <a:p>
            <a:r>
              <a:rPr lang="es-CO" sz="1050" dirty="0"/>
              <a:t>5.       Actualización integral de nuestro modelo formativo soportado en las mejores prácticas de diseño curricular basadas en resultados de aprendizaje, innovaciones mediadas por tecnología.</a:t>
            </a:r>
          </a:p>
          <a:p>
            <a:endParaRPr lang="es-CO" sz="1050" dirty="0"/>
          </a:p>
          <a:p>
            <a:r>
              <a:rPr lang="es-CO" sz="1050" dirty="0"/>
              <a:t>6.       Fortalecimiento de la planta de personal docente con el desarrollo de concursos abiertos en un numero de ciento veinte (120) durante los cuatro (4) años con perfiles de Doctorado en un 80% y maestría en un 20%.</a:t>
            </a:r>
          </a:p>
          <a:p>
            <a:endParaRPr lang="es-CO" sz="1050" dirty="0"/>
          </a:p>
          <a:p>
            <a:r>
              <a:rPr lang="es-CO" sz="1050" dirty="0"/>
              <a:t>7.       Revisar y proyectar las condiciones de vinculación docente de ocasionales y hora cátedra de acuerdo a los pronunciamientos legales y jurisprudenciales que permitan que dichos docentes se vinculen de manera digna a la institución contemplando así los periodos de revisión y actualización de su material de apoyo en términos de calidad.</a:t>
            </a:r>
          </a:p>
          <a:p>
            <a:endParaRPr lang="es-CO" sz="1050" dirty="0"/>
          </a:p>
          <a:p>
            <a:r>
              <a:rPr lang="es-CO" sz="1050" dirty="0"/>
              <a:t>8.       Creación de nuevas facultades que permitan cerrar el ciclo formativo, Facultad de Ciencias Básicas, Facultad de Ciencias de la Salud, Facultad de Ciencias Humanas, económicas y administrativas.</a:t>
            </a:r>
          </a:p>
          <a:p>
            <a:endParaRPr lang="es-CO" sz="1050" dirty="0"/>
          </a:p>
          <a:p>
            <a:r>
              <a:rPr lang="es-CO" sz="1050" dirty="0"/>
              <a:t>9.       Fortalecimiento vertical de la oferta académica, creación de nuevos Doctorados y fortalecimiento de los existentes para fomentar la generación de nuevo conocimiento.</a:t>
            </a:r>
          </a:p>
          <a:p>
            <a:endParaRPr lang="es-CO" sz="1050" dirty="0"/>
          </a:p>
          <a:p>
            <a:r>
              <a:rPr lang="es-CO" sz="1050" dirty="0"/>
              <a:t>10.    Fomentar programa de becas para maestrías y doctorados con recursos propios y externos.</a:t>
            </a:r>
          </a:p>
          <a:p>
            <a:endParaRPr lang="es-CO" sz="1050" dirty="0"/>
          </a:p>
          <a:p>
            <a:r>
              <a:rPr lang="es-CO" sz="1050" dirty="0"/>
              <a:t>11.    Estructuración y fortalecimiento del sistema Integrado de postgrados que respetando los saberes y conocimientos permitan una gestión basada en resultados de sostenibilidad de la oferta </a:t>
            </a:r>
            <a:r>
              <a:rPr lang="es-CO" sz="1050" dirty="0" err="1"/>
              <a:t>postgradual</a:t>
            </a:r>
            <a:r>
              <a:rPr lang="es-CO" sz="1050" dirty="0"/>
              <a:t>.</a:t>
            </a:r>
          </a:p>
          <a:p>
            <a:endParaRPr lang="es-CO" sz="1050" dirty="0"/>
          </a:p>
          <a:p>
            <a:r>
              <a:rPr lang="es-CO" sz="1050" dirty="0"/>
              <a:t>12.    Crear redes que vinculen las acciones de empleabilidad entre los egresados de la Universidad en alianza con el sector productivo para implementar convenios Universidad, Empresa, Estado en beneficio de la comunidad universitaria.</a:t>
            </a:r>
          </a:p>
        </p:txBody>
      </p:sp>
      <p:sp>
        <p:nvSpPr>
          <p:cNvPr id="23" name="CuadroTexto 22">
            <a:extLst>
              <a:ext uri="{FF2B5EF4-FFF2-40B4-BE49-F238E27FC236}">
                <a16:creationId xmlns:a16="http://schemas.microsoft.com/office/drawing/2014/main" id="{606AC87A-29D5-314F-9E6A-3DBD6DB975EF}"/>
              </a:ext>
            </a:extLst>
          </p:cNvPr>
          <p:cNvSpPr txBox="1"/>
          <p:nvPr/>
        </p:nvSpPr>
        <p:spPr>
          <a:xfrm>
            <a:off x="10320607" y="591220"/>
            <a:ext cx="944293" cy="830997"/>
          </a:xfrm>
          <a:prstGeom prst="rect">
            <a:avLst/>
          </a:prstGeom>
          <a:noFill/>
        </p:spPr>
        <p:txBody>
          <a:bodyPr wrap="square" rtlCol="0">
            <a:spAutoFit/>
          </a:bodyPr>
          <a:lstStyle/>
          <a:p>
            <a:r>
              <a:rPr lang="es-CO" sz="4800" b="1" dirty="0">
                <a:solidFill>
                  <a:schemeClr val="bg1"/>
                </a:solidFill>
              </a:rPr>
              <a:t>12</a:t>
            </a:r>
          </a:p>
        </p:txBody>
      </p:sp>
    </p:spTree>
    <p:extLst>
      <p:ext uri="{BB962C8B-B14F-4D97-AF65-F5344CB8AC3E}">
        <p14:creationId xmlns:p14="http://schemas.microsoft.com/office/powerpoint/2010/main" val="3029250758"/>
      </p:ext>
    </p:extLst>
  </p:cSld>
  <p:clrMapOvr>
    <a:masterClrMapping/>
  </p:clrMapOvr>
  <mc:AlternateContent xmlns:mc="http://schemas.openxmlformats.org/markup-compatibility/2006" xmlns:p14="http://schemas.microsoft.com/office/powerpoint/2010/main">
    <mc:Choice Requires="p14">
      <p:transition spd="slow" p14:dur="2000" advTm="58012"/>
    </mc:Choice>
    <mc:Fallback xmlns="">
      <p:transition spd="slow" advTm="580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79EE2D-F61A-42BA-971E-11FCB84F793C}"/>
              </a:ext>
            </a:extLst>
          </p:cNvPr>
          <p:cNvPicPr>
            <a:picLocks noChangeAspect="1"/>
          </p:cNvPicPr>
          <p:nvPr/>
        </p:nvPicPr>
        <p:blipFill>
          <a:blip r:embed="rId2"/>
          <a:stretch>
            <a:fillRect/>
          </a:stretch>
        </p:blipFill>
        <p:spPr>
          <a:xfrm>
            <a:off x="8343901" y="2109031"/>
            <a:ext cx="3873499" cy="3403599"/>
          </a:xfrm>
          <a:prstGeom prst="ellipse">
            <a:avLst/>
          </a:prstGeom>
          <a:ln>
            <a:noFill/>
          </a:ln>
          <a:effectLst>
            <a:softEdge rad="112500"/>
          </a:effectLst>
        </p:spPr>
      </p:pic>
      <p:grpSp>
        <p:nvGrpSpPr>
          <p:cNvPr id="9" name="Grupo 8">
            <a:extLst>
              <a:ext uri="{FF2B5EF4-FFF2-40B4-BE49-F238E27FC236}">
                <a16:creationId xmlns:a16="http://schemas.microsoft.com/office/drawing/2014/main" id="{DCBB7D27-332C-4BF0-BE41-B592611955AB}"/>
              </a:ext>
            </a:extLst>
          </p:cNvPr>
          <p:cNvGrpSpPr/>
          <p:nvPr/>
        </p:nvGrpSpPr>
        <p:grpSpPr>
          <a:xfrm>
            <a:off x="7988300" y="0"/>
            <a:ext cx="4203700" cy="6858000"/>
            <a:chOff x="7988300" y="0"/>
            <a:chExt cx="4203700" cy="685800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8" name="Imagen 7">
              <a:extLst>
                <a:ext uri="{FF2B5EF4-FFF2-40B4-BE49-F238E27FC236}">
                  <a16:creationId xmlns:a16="http://schemas.microsoft.com/office/drawing/2014/main" id="{B42354ED-8E43-4F35-B327-70D96D7A4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6" name="Elipse 5">
              <a:extLst>
                <a:ext uri="{FF2B5EF4-FFF2-40B4-BE49-F238E27FC236}">
                  <a16:creationId xmlns:a16="http://schemas.microsoft.com/office/drawing/2014/main" id="{73936557-336D-49C3-AC30-B3178B3DE4FA}"/>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5" name="Grupo 14">
            <a:extLst>
              <a:ext uri="{FF2B5EF4-FFF2-40B4-BE49-F238E27FC236}">
                <a16:creationId xmlns:a16="http://schemas.microsoft.com/office/drawing/2014/main" id="{7055B56E-B5C9-427C-AD0C-61598C01323B}"/>
              </a:ext>
            </a:extLst>
          </p:cNvPr>
          <p:cNvGrpSpPr/>
          <p:nvPr/>
        </p:nvGrpSpPr>
        <p:grpSpPr>
          <a:xfrm>
            <a:off x="-90165" y="-110578"/>
            <a:ext cx="1323348" cy="922436"/>
            <a:chOff x="-90166" y="-102835"/>
            <a:chExt cx="1463341" cy="1520571"/>
          </a:xfrm>
        </p:grpSpPr>
        <p:sp>
          <p:nvSpPr>
            <p:cNvPr id="16" name="Triángulo rectángulo 15">
              <a:extLst>
                <a:ext uri="{FF2B5EF4-FFF2-40B4-BE49-F238E27FC236}">
                  <a16:creationId xmlns:a16="http://schemas.microsoft.com/office/drawing/2014/main" id="{2021CF90-C80B-439A-A553-E16EED77369B}"/>
                </a:ext>
              </a:extLst>
            </p:cNvPr>
            <p:cNvSpPr/>
            <p:nvPr/>
          </p:nvSpPr>
          <p:spPr>
            <a:xfrm rot="5400000">
              <a:off x="-58722" y="58719"/>
              <a:ext cx="1417739" cy="1300295"/>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Triángulo isósceles 16">
              <a:extLst>
                <a:ext uri="{FF2B5EF4-FFF2-40B4-BE49-F238E27FC236}">
                  <a16:creationId xmlns:a16="http://schemas.microsoft.com/office/drawing/2014/main" id="{E6FB3103-5DDF-420C-8922-13A3276A8E17}"/>
                </a:ext>
              </a:extLst>
            </p:cNvPr>
            <p:cNvSpPr/>
            <p:nvPr/>
          </p:nvSpPr>
          <p:spPr>
            <a:xfrm rot="16497388">
              <a:off x="279669" y="-472670"/>
              <a:ext cx="723671" cy="1463341"/>
            </a:xfrm>
            <a:prstGeom prst="triangle">
              <a:avLst>
                <a:gd name="adj" fmla="val 75012"/>
              </a:avLst>
            </a:prstGeom>
            <a:solidFill>
              <a:srgbClr val="B223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9" name="Title 1">
            <a:extLst>
              <a:ext uri="{FF2B5EF4-FFF2-40B4-BE49-F238E27FC236}">
                <a16:creationId xmlns:a16="http://schemas.microsoft.com/office/drawing/2014/main" id="{BF931E12-20CF-0A4F-AAA5-0186374F1FB7}"/>
              </a:ext>
            </a:extLst>
          </p:cNvPr>
          <p:cNvSpPr txBox="1">
            <a:spLocks/>
          </p:cNvSpPr>
          <p:nvPr/>
        </p:nvSpPr>
        <p:spPr>
          <a:xfrm>
            <a:off x="1739252" y="136360"/>
            <a:ext cx="6604649" cy="697593"/>
          </a:xfrm>
          <a:prstGeom prst="rect">
            <a:avLst/>
          </a:prstGeom>
          <a:noFill/>
          <a:effectLst>
            <a:outerShdw blurRad="50800" dist="38100" dir="2700000" algn="tl" rotWithShape="0">
              <a:prstClr val="black">
                <a:alpha val="40000"/>
              </a:prstClr>
            </a:outerShdw>
          </a:effectLst>
        </p:spPr>
        <p:txBody>
          <a:bodyPr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venir Next" panose="020B0503020202020204" pitchFamily="34" charset="0"/>
              </a:rPr>
              <a:t>2. Reforma orgánica de la Universidad Distrital</a:t>
            </a:r>
            <a:endParaRPr lang="es-CO" sz="4000" b="1" dirty="0">
              <a:latin typeface="Avenir Next" panose="020B0503020202020204" pitchFamily="34" charset="0"/>
            </a:endParaRPr>
          </a:p>
        </p:txBody>
      </p:sp>
      <p:sp>
        <p:nvSpPr>
          <p:cNvPr id="13" name="CuadroTexto 12">
            <a:extLst>
              <a:ext uri="{FF2B5EF4-FFF2-40B4-BE49-F238E27FC236}">
                <a16:creationId xmlns:a16="http://schemas.microsoft.com/office/drawing/2014/main" id="{A7741293-9F9D-A24C-9E80-1C29FF76B202}"/>
              </a:ext>
            </a:extLst>
          </p:cNvPr>
          <p:cNvSpPr txBox="1"/>
          <p:nvPr/>
        </p:nvSpPr>
        <p:spPr>
          <a:xfrm>
            <a:off x="248358" y="783600"/>
            <a:ext cx="7987828" cy="5701561"/>
          </a:xfrm>
          <a:prstGeom prst="rect">
            <a:avLst/>
          </a:prstGeom>
          <a:solidFill>
            <a:schemeClr val="accent3">
              <a:lumMod val="40000"/>
              <a:lumOff val="60000"/>
            </a:schemeClr>
          </a:solidFill>
        </p:spPr>
        <p:txBody>
          <a:bodyPr wrap="square">
            <a:spAutoFit/>
          </a:bodyPr>
          <a:lstStyle/>
          <a:p>
            <a:r>
              <a:rPr lang="es-CO" sz="1350" dirty="0"/>
              <a:t>1.       Comprometer decididamente a la administración con la implementación de la Reforma del Estatuto General de la Universidad Distrital, que sea aprobada por el Consejo Superior Universitario a partir de la propuesta entregada por la Asamblea Universitaria y los demás esfuerzos institucionales que se han gestado para tal fin.</a:t>
            </a:r>
          </a:p>
          <a:p>
            <a:endParaRPr lang="es-CO" sz="1350" dirty="0"/>
          </a:p>
          <a:p>
            <a:r>
              <a:rPr lang="es-CO" sz="1350" dirty="0"/>
              <a:t>2.       Desarrollar e implementar los procesos y procedimientos que permitan articular la reforma y su adaptación de las actuales Facultades y Proyectos Curriculares, a Escuelas, con sus respectivos Claustros, vicerrectorías y demás dependencias que sean reestructuradas en la reforma.</a:t>
            </a:r>
          </a:p>
          <a:p>
            <a:endParaRPr lang="es-CO" sz="1350" dirty="0"/>
          </a:p>
          <a:p>
            <a:r>
              <a:rPr lang="es-CO" sz="1350" dirty="0"/>
              <a:t>3.       Desligar la actividad contractual de la Oficina Asesora Jurídica de la Universidad, de modo que su función se centre en planear, dirigir, coordinar y brindar asesoría jurídica en los asuntos que se someten a su consideración.</a:t>
            </a:r>
          </a:p>
          <a:p>
            <a:endParaRPr lang="es-CO" sz="1350" dirty="0"/>
          </a:p>
          <a:p>
            <a:r>
              <a:rPr lang="es-CO" sz="1350" dirty="0"/>
              <a:t>4.       Ubicar a la Oficina Asesora Jurídica de la Universidad como dependencia funcional y jerárquica de la Rectoría en atención a los planes las consideraciones de la Auditoría Integral, se le otorgue el posicionamiento que permita visibilizar su gestión.</a:t>
            </a:r>
          </a:p>
          <a:p>
            <a:endParaRPr lang="es-CO" sz="1350" dirty="0"/>
          </a:p>
          <a:p>
            <a:r>
              <a:rPr lang="es-CO" sz="1350" dirty="0"/>
              <a:t>5.       Crear la Oficina de Contratación de la Universidad con el fin de gestionar la estructuración de los procesos contractuales de la Universidad permitiendo celeridad, eficacia y eficiencia en las actividades desarrolladas.</a:t>
            </a:r>
          </a:p>
          <a:p>
            <a:endParaRPr lang="es-CO" sz="1350" dirty="0"/>
          </a:p>
          <a:p>
            <a:r>
              <a:rPr lang="es-CO" sz="1350" dirty="0"/>
              <a:t>6.       Procurar y garantizar el cumplimiento oportuno de los acuerdos colectivos desarrollados con los empleados públicos administrativos de la Universidad.</a:t>
            </a:r>
          </a:p>
          <a:p>
            <a:endParaRPr lang="es-CO" sz="1350" dirty="0"/>
          </a:p>
          <a:p>
            <a:r>
              <a:rPr lang="es-CO" sz="1350" dirty="0"/>
              <a:t>7.       Proyectar la ampliación de la planta administrativa de la Universidad de acuerdo a las necesidades evidenciadas institucionalmente promoviendo el desarrollo de los actualmente vinculados.</a:t>
            </a:r>
          </a:p>
          <a:p>
            <a:endParaRPr lang="es-CO" sz="1350" dirty="0"/>
          </a:p>
          <a:p>
            <a:r>
              <a:rPr lang="es-CO" sz="1350" dirty="0"/>
              <a:t>8.       Garantizar el derecho a la estabilidad laboral al personal actualmente vinculado a la institución.</a:t>
            </a:r>
          </a:p>
        </p:txBody>
      </p:sp>
      <p:sp>
        <p:nvSpPr>
          <p:cNvPr id="22" name="CuadroTexto 21">
            <a:extLst>
              <a:ext uri="{FF2B5EF4-FFF2-40B4-BE49-F238E27FC236}">
                <a16:creationId xmlns:a16="http://schemas.microsoft.com/office/drawing/2014/main" id="{6C312B74-D981-3440-A16F-A979059608F5}"/>
              </a:ext>
            </a:extLst>
          </p:cNvPr>
          <p:cNvSpPr txBox="1"/>
          <p:nvPr/>
        </p:nvSpPr>
        <p:spPr>
          <a:xfrm>
            <a:off x="10320607" y="591220"/>
            <a:ext cx="944293" cy="830997"/>
          </a:xfrm>
          <a:prstGeom prst="rect">
            <a:avLst/>
          </a:prstGeom>
          <a:noFill/>
        </p:spPr>
        <p:txBody>
          <a:bodyPr wrap="square" rtlCol="0">
            <a:spAutoFit/>
          </a:bodyPr>
          <a:lstStyle/>
          <a:p>
            <a:r>
              <a:rPr lang="es-CO" sz="4800" b="1" dirty="0">
                <a:solidFill>
                  <a:schemeClr val="bg1"/>
                </a:solidFill>
              </a:rPr>
              <a:t>8</a:t>
            </a:r>
          </a:p>
        </p:txBody>
      </p:sp>
    </p:spTree>
    <p:extLst>
      <p:ext uri="{BB962C8B-B14F-4D97-AF65-F5344CB8AC3E}">
        <p14:creationId xmlns:p14="http://schemas.microsoft.com/office/powerpoint/2010/main" val="4036878320"/>
      </p:ext>
    </p:extLst>
  </p:cSld>
  <p:clrMapOvr>
    <a:masterClrMapping/>
  </p:clrMapOvr>
  <mc:AlternateContent xmlns:mc="http://schemas.openxmlformats.org/markup-compatibility/2006" xmlns:p14="http://schemas.microsoft.com/office/powerpoint/2010/main">
    <mc:Choice Requires="p14">
      <p:transition spd="slow" p14:dur="2000" advTm="40022"/>
    </mc:Choice>
    <mc:Fallback xmlns="">
      <p:transition spd="slow" advTm="4002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79EE2D-F61A-42BA-971E-11FCB84F793C}"/>
              </a:ext>
            </a:extLst>
          </p:cNvPr>
          <p:cNvPicPr>
            <a:picLocks noChangeAspect="1"/>
          </p:cNvPicPr>
          <p:nvPr/>
        </p:nvPicPr>
        <p:blipFill>
          <a:blip r:embed="rId2"/>
          <a:stretch>
            <a:fillRect/>
          </a:stretch>
        </p:blipFill>
        <p:spPr>
          <a:xfrm>
            <a:off x="8343901" y="2109031"/>
            <a:ext cx="3873499" cy="3403599"/>
          </a:xfrm>
          <a:prstGeom prst="ellipse">
            <a:avLst/>
          </a:prstGeom>
          <a:ln>
            <a:noFill/>
          </a:ln>
          <a:effectLst>
            <a:softEdge rad="112500"/>
          </a:effectLst>
        </p:spPr>
      </p:pic>
      <p:grpSp>
        <p:nvGrpSpPr>
          <p:cNvPr id="9" name="Grupo 8">
            <a:extLst>
              <a:ext uri="{FF2B5EF4-FFF2-40B4-BE49-F238E27FC236}">
                <a16:creationId xmlns:a16="http://schemas.microsoft.com/office/drawing/2014/main" id="{DCBB7D27-332C-4BF0-BE41-B592611955AB}"/>
              </a:ext>
            </a:extLst>
          </p:cNvPr>
          <p:cNvGrpSpPr/>
          <p:nvPr/>
        </p:nvGrpSpPr>
        <p:grpSpPr>
          <a:xfrm>
            <a:off x="8013700" y="25237"/>
            <a:ext cx="4203700" cy="6858000"/>
            <a:chOff x="7988300" y="0"/>
            <a:chExt cx="4203700" cy="685800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8" name="Imagen 7">
              <a:extLst>
                <a:ext uri="{FF2B5EF4-FFF2-40B4-BE49-F238E27FC236}">
                  <a16:creationId xmlns:a16="http://schemas.microsoft.com/office/drawing/2014/main" id="{B42354ED-8E43-4F35-B327-70D96D7A4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6" name="Elipse 5">
              <a:extLst>
                <a:ext uri="{FF2B5EF4-FFF2-40B4-BE49-F238E27FC236}">
                  <a16:creationId xmlns:a16="http://schemas.microsoft.com/office/drawing/2014/main" id="{73936557-336D-49C3-AC30-B3178B3DE4FA}"/>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5" name="Grupo 14">
            <a:extLst>
              <a:ext uri="{FF2B5EF4-FFF2-40B4-BE49-F238E27FC236}">
                <a16:creationId xmlns:a16="http://schemas.microsoft.com/office/drawing/2014/main" id="{7055B56E-B5C9-427C-AD0C-61598C01323B}"/>
              </a:ext>
            </a:extLst>
          </p:cNvPr>
          <p:cNvGrpSpPr/>
          <p:nvPr/>
        </p:nvGrpSpPr>
        <p:grpSpPr>
          <a:xfrm>
            <a:off x="-90165" y="-110578"/>
            <a:ext cx="1323348" cy="922436"/>
            <a:chOff x="-90166" y="-102835"/>
            <a:chExt cx="1463341" cy="1520571"/>
          </a:xfrm>
        </p:grpSpPr>
        <p:sp>
          <p:nvSpPr>
            <p:cNvPr id="16" name="Triángulo rectángulo 15">
              <a:extLst>
                <a:ext uri="{FF2B5EF4-FFF2-40B4-BE49-F238E27FC236}">
                  <a16:creationId xmlns:a16="http://schemas.microsoft.com/office/drawing/2014/main" id="{2021CF90-C80B-439A-A553-E16EED77369B}"/>
                </a:ext>
              </a:extLst>
            </p:cNvPr>
            <p:cNvSpPr/>
            <p:nvPr/>
          </p:nvSpPr>
          <p:spPr>
            <a:xfrm rot="5400000">
              <a:off x="-58722" y="58719"/>
              <a:ext cx="1417739" cy="1300295"/>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Triángulo isósceles 16">
              <a:extLst>
                <a:ext uri="{FF2B5EF4-FFF2-40B4-BE49-F238E27FC236}">
                  <a16:creationId xmlns:a16="http://schemas.microsoft.com/office/drawing/2014/main" id="{E6FB3103-5DDF-420C-8922-13A3276A8E17}"/>
                </a:ext>
              </a:extLst>
            </p:cNvPr>
            <p:cNvSpPr/>
            <p:nvPr/>
          </p:nvSpPr>
          <p:spPr>
            <a:xfrm rot="16497388">
              <a:off x="279669" y="-472670"/>
              <a:ext cx="723671" cy="1463341"/>
            </a:xfrm>
            <a:prstGeom prst="triangle">
              <a:avLst>
                <a:gd name="adj" fmla="val 75012"/>
              </a:avLst>
            </a:prstGeom>
            <a:solidFill>
              <a:srgbClr val="B223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9" name="Title 1">
            <a:extLst>
              <a:ext uri="{FF2B5EF4-FFF2-40B4-BE49-F238E27FC236}">
                <a16:creationId xmlns:a16="http://schemas.microsoft.com/office/drawing/2014/main" id="{BF931E12-20CF-0A4F-AAA5-0186374F1FB7}"/>
              </a:ext>
            </a:extLst>
          </p:cNvPr>
          <p:cNvSpPr txBox="1">
            <a:spLocks/>
          </p:cNvSpPr>
          <p:nvPr/>
        </p:nvSpPr>
        <p:spPr>
          <a:xfrm>
            <a:off x="1739252" y="136360"/>
            <a:ext cx="6604649" cy="697593"/>
          </a:xfrm>
          <a:prstGeom prst="rect">
            <a:avLst/>
          </a:prstGeom>
          <a:noFill/>
          <a:effectLst>
            <a:outerShdw blurRad="50800" dist="38100" dir="2700000" algn="tl" rotWithShape="0">
              <a:prstClr val="black">
                <a:alpha val="40000"/>
              </a:prstClr>
            </a:outerShdw>
          </a:effectLst>
        </p:spPr>
        <p:txBody>
          <a:bodyPr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venir Next" panose="020B0503020202020204" pitchFamily="34" charset="0"/>
              </a:rPr>
              <a:t>3. Investigación - creación e innovación y responsabilidad social y ambiental</a:t>
            </a:r>
            <a:endParaRPr lang="es-CO" sz="4000" b="1" dirty="0">
              <a:latin typeface="Avenir Next" panose="020B0503020202020204" pitchFamily="34" charset="0"/>
            </a:endParaRPr>
          </a:p>
        </p:txBody>
      </p:sp>
      <p:graphicFrame>
        <p:nvGraphicFramePr>
          <p:cNvPr id="4" name="Tabla 3">
            <a:extLst>
              <a:ext uri="{FF2B5EF4-FFF2-40B4-BE49-F238E27FC236}">
                <a16:creationId xmlns:a16="http://schemas.microsoft.com/office/drawing/2014/main" id="{EC06D966-4368-7848-8A0C-4047A91885CD}"/>
              </a:ext>
            </a:extLst>
          </p:cNvPr>
          <p:cNvGraphicFramePr>
            <a:graphicFrameLocks noGrp="1"/>
          </p:cNvGraphicFramePr>
          <p:nvPr>
            <p:extLst>
              <p:ext uri="{D42A27DB-BD31-4B8C-83A1-F6EECF244321}">
                <p14:modId xmlns:p14="http://schemas.microsoft.com/office/powerpoint/2010/main" val="1321797792"/>
              </p:ext>
            </p:extLst>
          </p:nvPr>
        </p:nvGraphicFramePr>
        <p:xfrm>
          <a:off x="175581" y="932688"/>
          <a:ext cx="7838120" cy="5590809"/>
        </p:xfrm>
        <a:graphic>
          <a:graphicData uri="http://schemas.openxmlformats.org/drawingml/2006/table">
            <a:tbl>
              <a:tblPr>
                <a:tableStyleId>{21E4AEA4-8DFA-4A89-87EB-49C32662AFE0}</a:tableStyleId>
              </a:tblPr>
              <a:tblGrid>
                <a:gridCol w="7838120">
                  <a:extLst>
                    <a:ext uri="{9D8B030D-6E8A-4147-A177-3AD203B41FA5}">
                      <a16:colId xmlns:a16="http://schemas.microsoft.com/office/drawing/2014/main" val="3179753260"/>
                    </a:ext>
                  </a:extLst>
                </a:gridCol>
              </a:tblGrid>
              <a:tr h="408340">
                <a:tc>
                  <a:txBody>
                    <a:bodyPr/>
                    <a:lstStyle/>
                    <a:p>
                      <a:pPr algn="just" fontAlgn="ctr"/>
                      <a:r>
                        <a:rPr lang="es-CO" sz="1100" u="none" strike="noStrike" dirty="0">
                          <a:effectLst/>
                        </a:rPr>
                        <a:t>1.       Consolidar los mecanismos de diversificación, ampliación de programas y proyectos de investigación mediante convocatorias con financiamiento interno y externo, en las áreas de conocimiento con </a:t>
                      </a:r>
                      <a:r>
                        <a:rPr lang="es-CO" sz="1200" u="none" strike="noStrike" dirty="0">
                          <a:effectLst/>
                        </a:rPr>
                        <a:t>capacidades</a:t>
                      </a:r>
                      <a:r>
                        <a:rPr lang="es-CO" sz="1100" u="none" strike="noStrike" dirty="0">
                          <a:effectLst/>
                        </a:rPr>
                        <a:t> y fortalezas institucionales.</a:t>
                      </a:r>
                      <a:endParaRPr lang="es-CO" sz="1100" b="0" i="0" u="none" strike="noStrike" dirty="0">
                        <a:solidFill>
                          <a:srgbClr val="000000"/>
                        </a:solidFill>
                        <a:effectLst/>
                        <a:latin typeface="Calibri" panose="020F0502020204030204" pitchFamily="34" charset="0"/>
                      </a:endParaRPr>
                    </a:p>
                  </a:txBody>
                  <a:tcPr marL="8827" marR="8827" marT="8827" marB="0" anchor="ctr"/>
                </a:tc>
                <a:extLst>
                  <a:ext uri="{0D108BD9-81ED-4DB2-BD59-A6C34878D82A}">
                    <a16:rowId xmlns:a16="http://schemas.microsoft.com/office/drawing/2014/main" val="4181711090"/>
                  </a:ext>
                </a:extLst>
              </a:tr>
              <a:tr h="481285">
                <a:tc>
                  <a:txBody>
                    <a:bodyPr/>
                    <a:lstStyle/>
                    <a:p>
                      <a:pPr algn="just" fontAlgn="ctr"/>
                      <a:r>
                        <a:rPr lang="es-CO" sz="1100" u="none" strike="noStrike">
                          <a:effectLst/>
                        </a:rPr>
                        <a:t>2.       Estructurar el Fondo de Investigaciones que garantice la financiación de los programas y proyectos de investigación, así como apoyo a las iniciativas de las estructuras de investigación soportadas en grupos, semilleros e investigadores.</a:t>
                      </a:r>
                      <a:endParaRPr lang="es-CO" sz="1100" b="0" i="0" u="none" strike="noStrike">
                        <a:solidFill>
                          <a:srgbClr val="000000"/>
                        </a:solidFill>
                        <a:effectLst/>
                        <a:latin typeface="Calibri" panose="020F0502020204030204" pitchFamily="34" charset="0"/>
                      </a:endParaRPr>
                    </a:p>
                  </a:txBody>
                  <a:tcPr marL="8827" marR="8827" marT="8827" marB="0" anchor="ctr"/>
                </a:tc>
                <a:extLst>
                  <a:ext uri="{0D108BD9-81ED-4DB2-BD59-A6C34878D82A}">
                    <a16:rowId xmlns:a16="http://schemas.microsoft.com/office/drawing/2014/main" val="1516353911"/>
                  </a:ext>
                </a:extLst>
              </a:tr>
              <a:tr h="240643">
                <a:tc>
                  <a:txBody>
                    <a:bodyPr/>
                    <a:lstStyle/>
                    <a:p>
                      <a:pPr algn="just" fontAlgn="ctr"/>
                      <a:r>
                        <a:rPr lang="es-CO" sz="1100" u="none" strike="noStrike" dirty="0">
                          <a:effectLst/>
                        </a:rPr>
                        <a:t>3.       Consolidar el Plan Maestro de Investigaciones sustentado en las fortalezas derivadas de las capacidades y fortalezas institucionales.</a:t>
                      </a:r>
                      <a:endParaRPr lang="es-CO" sz="1100" b="0" i="0" u="none" strike="noStrike" dirty="0">
                        <a:solidFill>
                          <a:srgbClr val="000000"/>
                        </a:solidFill>
                        <a:effectLst/>
                        <a:latin typeface="Calibri" panose="020F0502020204030204" pitchFamily="34" charset="0"/>
                      </a:endParaRPr>
                    </a:p>
                  </a:txBody>
                  <a:tcPr marL="8827" marR="8827" marT="8827" marB="0" anchor="ctr"/>
                </a:tc>
                <a:extLst>
                  <a:ext uri="{0D108BD9-81ED-4DB2-BD59-A6C34878D82A}">
                    <a16:rowId xmlns:a16="http://schemas.microsoft.com/office/drawing/2014/main" val="4146042765"/>
                  </a:ext>
                </a:extLst>
              </a:tr>
              <a:tr h="481285">
                <a:tc>
                  <a:txBody>
                    <a:bodyPr/>
                    <a:lstStyle/>
                    <a:p>
                      <a:pPr algn="just" fontAlgn="ctr"/>
                      <a:r>
                        <a:rPr lang="es-CO" sz="1100" u="none" strike="noStrike">
                          <a:effectLst/>
                        </a:rPr>
                        <a:t>4.       Impulsar programas de investigación en educación para transformar las prácticas educativas que permitan articular el conocimiento la escuela y la sociedad.</a:t>
                      </a:r>
                      <a:endParaRPr lang="es-CO" sz="1100" b="0" i="0" u="none" strike="noStrike">
                        <a:solidFill>
                          <a:srgbClr val="000000"/>
                        </a:solidFill>
                        <a:effectLst/>
                        <a:latin typeface="Calibri" panose="020F0502020204030204" pitchFamily="34" charset="0"/>
                      </a:endParaRPr>
                    </a:p>
                  </a:txBody>
                  <a:tcPr marL="8827" marR="8827" marT="8827" marB="0" anchor="ctr"/>
                </a:tc>
                <a:extLst>
                  <a:ext uri="{0D108BD9-81ED-4DB2-BD59-A6C34878D82A}">
                    <a16:rowId xmlns:a16="http://schemas.microsoft.com/office/drawing/2014/main" val="3500149165"/>
                  </a:ext>
                </a:extLst>
              </a:tr>
              <a:tr h="481285">
                <a:tc>
                  <a:txBody>
                    <a:bodyPr/>
                    <a:lstStyle/>
                    <a:p>
                      <a:pPr algn="just" fontAlgn="ctr"/>
                      <a:r>
                        <a:rPr lang="es-CO" sz="1100" u="none" strike="noStrike" dirty="0">
                          <a:effectLst/>
                        </a:rPr>
                        <a:t>5.       Valorar los procesos de investigación-Creación como espacio de interés multicultural y </a:t>
                      </a:r>
                      <a:r>
                        <a:rPr lang="es-CO" sz="1100" u="none" strike="noStrike" dirty="0" err="1">
                          <a:effectLst/>
                        </a:rPr>
                        <a:t>multi</a:t>
                      </a:r>
                      <a:r>
                        <a:rPr lang="es-CO" sz="1100" u="none" strike="noStrike" dirty="0">
                          <a:effectLst/>
                        </a:rPr>
                        <a:t>-disciplinar en el campo de los estudios artístico que permitan viabilizar programas y proyectos específicos de en estas áreas de conocimiento.</a:t>
                      </a:r>
                      <a:endParaRPr lang="es-CO" sz="1100" b="0" i="0" u="none" strike="noStrike" dirty="0">
                        <a:solidFill>
                          <a:srgbClr val="000000"/>
                        </a:solidFill>
                        <a:effectLst/>
                        <a:latin typeface="Calibri" panose="020F0502020204030204" pitchFamily="34" charset="0"/>
                      </a:endParaRPr>
                    </a:p>
                  </a:txBody>
                  <a:tcPr marL="8827" marR="8827" marT="8827" marB="0" anchor="ctr"/>
                </a:tc>
                <a:extLst>
                  <a:ext uri="{0D108BD9-81ED-4DB2-BD59-A6C34878D82A}">
                    <a16:rowId xmlns:a16="http://schemas.microsoft.com/office/drawing/2014/main" val="1801599595"/>
                  </a:ext>
                </a:extLst>
              </a:tr>
              <a:tr h="481285">
                <a:tc>
                  <a:txBody>
                    <a:bodyPr/>
                    <a:lstStyle/>
                    <a:p>
                      <a:pPr algn="just" fontAlgn="ctr"/>
                      <a:r>
                        <a:rPr lang="es-CO" sz="1100" u="none" strike="noStrike">
                          <a:effectLst/>
                        </a:rPr>
                        <a:t>6.       Crear nuevos institutos y centros para la investigación como centro de cuarta revolución industrial, centro toma de decisiones a partir de trabajo colaborativo, centro de energías renovables, instituto de artes, instituto de estudios sociales, ciudad y gobierno.</a:t>
                      </a:r>
                      <a:endParaRPr lang="es-CO" sz="1100" b="0" i="0" u="none" strike="noStrike">
                        <a:solidFill>
                          <a:srgbClr val="000000"/>
                        </a:solidFill>
                        <a:effectLst/>
                        <a:latin typeface="Calibri" panose="020F0502020204030204" pitchFamily="34" charset="0"/>
                      </a:endParaRPr>
                    </a:p>
                  </a:txBody>
                  <a:tcPr marL="8827" marR="8827" marT="8827" marB="0" anchor="ctr"/>
                </a:tc>
                <a:extLst>
                  <a:ext uri="{0D108BD9-81ED-4DB2-BD59-A6C34878D82A}">
                    <a16:rowId xmlns:a16="http://schemas.microsoft.com/office/drawing/2014/main" val="4179925594"/>
                  </a:ext>
                </a:extLst>
              </a:tr>
              <a:tr h="805401">
                <a:tc>
                  <a:txBody>
                    <a:bodyPr/>
                    <a:lstStyle/>
                    <a:p>
                      <a:pPr algn="just" fontAlgn="ctr"/>
                      <a:r>
                        <a:rPr lang="es-CO" sz="1100" u="none" strike="noStrike">
                          <a:effectLst/>
                        </a:rPr>
                        <a:t>7.       Fortalecer las instancias de vinculación y transferencia de conocimiento que permitan consolidar las capacidades existentes desde la divulgación de conocimiento por medio de las revistas científicas y demás procesos editoriales como escenarios que permiten disponer a la comunidad académica y sociedad en general el conocimiento generado desde procesos académicos, investigativos y creativos, así como el esfuerzo permanente desde la OTRI-Bogotá.</a:t>
                      </a:r>
                      <a:endParaRPr lang="es-CO" sz="1100" b="0" i="0" u="none" strike="noStrike">
                        <a:solidFill>
                          <a:srgbClr val="000000"/>
                        </a:solidFill>
                        <a:effectLst/>
                        <a:latin typeface="Calibri" panose="020F0502020204030204" pitchFamily="34" charset="0"/>
                      </a:endParaRPr>
                    </a:p>
                  </a:txBody>
                  <a:tcPr marL="8827" marR="8827" marT="8827" marB="0" anchor="ctr"/>
                </a:tc>
                <a:extLst>
                  <a:ext uri="{0D108BD9-81ED-4DB2-BD59-A6C34878D82A}">
                    <a16:rowId xmlns:a16="http://schemas.microsoft.com/office/drawing/2014/main" val="3104662845"/>
                  </a:ext>
                </a:extLst>
              </a:tr>
              <a:tr h="721928">
                <a:tc>
                  <a:txBody>
                    <a:bodyPr/>
                    <a:lstStyle/>
                    <a:p>
                      <a:pPr algn="just" fontAlgn="ctr"/>
                      <a:r>
                        <a:rPr lang="es-CO" sz="1100" u="none" strike="noStrike">
                          <a:effectLst/>
                        </a:rPr>
                        <a:t>8.       Fomentar el relacionamiento con el sector productivo y la sociedad en general desde la búsqueda de estrategias orientadas a lograr la incorporación de los resultados obtenidos en proyectos de investigación-creación como elementos clave para fomentar el desarrollo económico y social de la ciudad, la región y el país.</a:t>
                      </a:r>
                      <a:endParaRPr lang="es-CO" sz="1100" b="0" i="0" u="none" strike="noStrike">
                        <a:solidFill>
                          <a:srgbClr val="000000"/>
                        </a:solidFill>
                        <a:effectLst/>
                        <a:latin typeface="Calibri" panose="020F0502020204030204" pitchFamily="34" charset="0"/>
                      </a:endParaRPr>
                    </a:p>
                  </a:txBody>
                  <a:tcPr marL="8827" marR="8827" marT="8827" marB="0" anchor="ctr"/>
                </a:tc>
                <a:extLst>
                  <a:ext uri="{0D108BD9-81ED-4DB2-BD59-A6C34878D82A}">
                    <a16:rowId xmlns:a16="http://schemas.microsoft.com/office/drawing/2014/main" val="2120429606"/>
                  </a:ext>
                </a:extLst>
              </a:tr>
              <a:tr h="481285">
                <a:tc>
                  <a:txBody>
                    <a:bodyPr/>
                    <a:lstStyle/>
                    <a:p>
                      <a:pPr algn="just" fontAlgn="ctr"/>
                      <a:r>
                        <a:rPr lang="es-CO" sz="1100" u="none" strike="noStrike">
                          <a:effectLst/>
                        </a:rPr>
                        <a:t>9.       Consolidar la OTRI-Bogotá como una unidad responsable de fomentar los procesos de transferencia de resultados de investigación y de conocimiento, responsable de formular y dinamizar estrategias que permitan dar respuesta a las necesidades de la sociedad.</a:t>
                      </a:r>
                      <a:endParaRPr lang="es-CO" sz="1100" b="0" i="0" u="none" strike="noStrike">
                        <a:solidFill>
                          <a:srgbClr val="000000"/>
                        </a:solidFill>
                        <a:effectLst/>
                        <a:latin typeface="Calibri" panose="020F0502020204030204" pitchFamily="34" charset="0"/>
                      </a:endParaRPr>
                    </a:p>
                  </a:txBody>
                  <a:tcPr marL="8827" marR="8827" marT="8827" marB="0" anchor="ctr"/>
                </a:tc>
                <a:extLst>
                  <a:ext uri="{0D108BD9-81ED-4DB2-BD59-A6C34878D82A}">
                    <a16:rowId xmlns:a16="http://schemas.microsoft.com/office/drawing/2014/main" val="793795381"/>
                  </a:ext>
                </a:extLst>
              </a:tr>
              <a:tr h="481285">
                <a:tc>
                  <a:txBody>
                    <a:bodyPr/>
                    <a:lstStyle/>
                    <a:p>
                      <a:pPr algn="just" fontAlgn="ctr"/>
                      <a:r>
                        <a:rPr lang="es-CO" sz="1100" u="none" strike="noStrike">
                          <a:effectLst/>
                        </a:rPr>
                        <a:t>10.    Articular y fortalecer los procesos de divulgación académica, investigativa y de creación naturales de los procesos editoriales en los diferentes ámbitos, para de esta forma consolidar una Universidad vinculada de forma activa con las comunidades académicas y la sociedad en general.</a:t>
                      </a:r>
                      <a:endParaRPr lang="es-CO" sz="1100" b="0" i="0" u="none" strike="noStrike">
                        <a:solidFill>
                          <a:srgbClr val="000000"/>
                        </a:solidFill>
                        <a:effectLst/>
                        <a:latin typeface="Calibri" panose="020F0502020204030204" pitchFamily="34" charset="0"/>
                      </a:endParaRPr>
                    </a:p>
                  </a:txBody>
                  <a:tcPr marL="8827" marR="8827" marT="8827" marB="0" anchor="ctr"/>
                </a:tc>
                <a:extLst>
                  <a:ext uri="{0D108BD9-81ED-4DB2-BD59-A6C34878D82A}">
                    <a16:rowId xmlns:a16="http://schemas.microsoft.com/office/drawing/2014/main" val="1305848806"/>
                  </a:ext>
                </a:extLst>
              </a:tr>
              <a:tr h="496325">
                <a:tc>
                  <a:txBody>
                    <a:bodyPr/>
                    <a:lstStyle/>
                    <a:p>
                      <a:pPr algn="just" fontAlgn="ctr"/>
                      <a:r>
                        <a:rPr lang="es-CO" sz="1100" u="none" strike="noStrike" dirty="0">
                          <a:effectLst/>
                        </a:rPr>
                        <a:t>11.    Desarrollar e implementar el modelo de triple hélice (universidad, gobierno, industria) en el marco de las nuevas leyes de ciencia, tecnología e innovación.</a:t>
                      </a:r>
                      <a:endParaRPr lang="es-CO" sz="1100" b="0" i="0" u="none" strike="noStrike" dirty="0">
                        <a:solidFill>
                          <a:srgbClr val="000000"/>
                        </a:solidFill>
                        <a:effectLst/>
                        <a:latin typeface="Calibri" panose="020F0502020204030204" pitchFamily="34" charset="0"/>
                      </a:endParaRPr>
                    </a:p>
                  </a:txBody>
                  <a:tcPr marL="8827" marR="8827" marT="8827" marB="0" anchor="ctr"/>
                </a:tc>
                <a:extLst>
                  <a:ext uri="{0D108BD9-81ED-4DB2-BD59-A6C34878D82A}">
                    <a16:rowId xmlns:a16="http://schemas.microsoft.com/office/drawing/2014/main" val="1998040168"/>
                  </a:ext>
                </a:extLst>
              </a:tr>
            </a:tbl>
          </a:graphicData>
        </a:graphic>
      </p:graphicFrame>
      <p:grpSp>
        <p:nvGrpSpPr>
          <p:cNvPr id="12" name="Grupo 11">
            <a:extLst>
              <a:ext uri="{FF2B5EF4-FFF2-40B4-BE49-F238E27FC236}">
                <a16:creationId xmlns:a16="http://schemas.microsoft.com/office/drawing/2014/main" id="{6A3CA078-9B7A-DD4A-9FFA-61698C33A43C}"/>
              </a:ext>
            </a:extLst>
          </p:cNvPr>
          <p:cNvGrpSpPr/>
          <p:nvPr/>
        </p:nvGrpSpPr>
        <p:grpSpPr>
          <a:xfrm>
            <a:off x="8013700" y="0"/>
            <a:ext cx="4203700" cy="6858000"/>
            <a:chOff x="7988300" y="0"/>
            <a:chExt cx="4203700" cy="6858000"/>
          </a:xfrm>
        </p:grpSpPr>
        <p:pic>
          <p:nvPicPr>
            <p:cNvPr id="13" name="Imagen 12">
              <a:extLst>
                <a:ext uri="{FF2B5EF4-FFF2-40B4-BE49-F238E27FC236}">
                  <a16:creationId xmlns:a16="http://schemas.microsoft.com/office/drawing/2014/main" id="{7B3DC9EF-5CB0-494A-84EB-07E5B1DB0F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14" name="Imagen 13">
              <a:extLst>
                <a:ext uri="{FF2B5EF4-FFF2-40B4-BE49-F238E27FC236}">
                  <a16:creationId xmlns:a16="http://schemas.microsoft.com/office/drawing/2014/main" id="{9A32B554-CDFF-AD49-8D81-20EE79C865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18" name="Elipse 17">
              <a:extLst>
                <a:ext uri="{FF2B5EF4-FFF2-40B4-BE49-F238E27FC236}">
                  <a16:creationId xmlns:a16="http://schemas.microsoft.com/office/drawing/2014/main" id="{5CF10C96-80D2-B241-879C-02BB55F7A1F8}"/>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20" name="CuadroTexto 19">
            <a:extLst>
              <a:ext uri="{FF2B5EF4-FFF2-40B4-BE49-F238E27FC236}">
                <a16:creationId xmlns:a16="http://schemas.microsoft.com/office/drawing/2014/main" id="{746ED233-AC9A-B84F-BF1D-A5A12271DF9D}"/>
              </a:ext>
            </a:extLst>
          </p:cNvPr>
          <p:cNvSpPr txBox="1"/>
          <p:nvPr/>
        </p:nvSpPr>
        <p:spPr>
          <a:xfrm>
            <a:off x="10320607" y="591220"/>
            <a:ext cx="944293" cy="830997"/>
          </a:xfrm>
          <a:prstGeom prst="rect">
            <a:avLst/>
          </a:prstGeom>
          <a:noFill/>
        </p:spPr>
        <p:txBody>
          <a:bodyPr wrap="square" rtlCol="0">
            <a:spAutoFit/>
          </a:bodyPr>
          <a:lstStyle/>
          <a:p>
            <a:r>
              <a:rPr lang="es-CO" sz="4800" b="1" dirty="0">
                <a:solidFill>
                  <a:schemeClr val="bg1"/>
                </a:solidFill>
              </a:rPr>
              <a:t>11</a:t>
            </a:r>
          </a:p>
        </p:txBody>
      </p:sp>
    </p:spTree>
    <p:extLst>
      <p:ext uri="{BB962C8B-B14F-4D97-AF65-F5344CB8AC3E}">
        <p14:creationId xmlns:p14="http://schemas.microsoft.com/office/powerpoint/2010/main" val="2658528686"/>
      </p:ext>
    </p:extLst>
  </p:cSld>
  <p:clrMapOvr>
    <a:masterClrMapping/>
  </p:clrMapOvr>
  <mc:AlternateContent xmlns:mc="http://schemas.openxmlformats.org/markup-compatibility/2006" xmlns:p14="http://schemas.microsoft.com/office/powerpoint/2010/main">
    <mc:Choice Requires="p14">
      <p:transition spd="slow" p14:dur="2000" advTm="60705"/>
    </mc:Choice>
    <mc:Fallback xmlns="">
      <p:transition spd="slow" advTm="607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79EE2D-F61A-42BA-971E-11FCB84F793C}"/>
              </a:ext>
            </a:extLst>
          </p:cNvPr>
          <p:cNvPicPr>
            <a:picLocks noChangeAspect="1"/>
          </p:cNvPicPr>
          <p:nvPr/>
        </p:nvPicPr>
        <p:blipFill>
          <a:blip r:embed="rId2"/>
          <a:stretch>
            <a:fillRect/>
          </a:stretch>
        </p:blipFill>
        <p:spPr>
          <a:xfrm>
            <a:off x="8343901" y="2109031"/>
            <a:ext cx="3873499" cy="3403599"/>
          </a:xfrm>
          <a:prstGeom prst="ellipse">
            <a:avLst/>
          </a:prstGeom>
          <a:ln>
            <a:noFill/>
          </a:ln>
          <a:effectLst>
            <a:softEdge rad="112500"/>
          </a:effectLst>
        </p:spPr>
      </p:pic>
      <p:grpSp>
        <p:nvGrpSpPr>
          <p:cNvPr id="9" name="Grupo 8">
            <a:extLst>
              <a:ext uri="{FF2B5EF4-FFF2-40B4-BE49-F238E27FC236}">
                <a16:creationId xmlns:a16="http://schemas.microsoft.com/office/drawing/2014/main" id="{DCBB7D27-332C-4BF0-BE41-B592611955AB}"/>
              </a:ext>
            </a:extLst>
          </p:cNvPr>
          <p:cNvGrpSpPr/>
          <p:nvPr/>
        </p:nvGrpSpPr>
        <p:grpSpPr>
          <a:xfrm>
            <a:off x="7988300" y="0"/>
            <a:ext cx="4203700" cy="6858000"/>
            <a:chOff x="7988300" y="0"/>
            <a:chExt cx="4203700" cy="685800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65520" r="1"/>
            <a:stretch/>
          </p:blipFill>
          <p:spPr>
            <a:xfrm>
              <a:off x="7988300" y="0"/>
              <a:ext cx="4203700" cy="6858000"/>
            </a:xfrm>
            <a:prstGeom prst="rect">
              <a:avLst/>
            </a:prstGeom>
          </p:spPr>
        </p:pic>
        <p:pic>
          <p:nvPicPr>
            <p:cNvPr id="8" name="Imagen 7">
              <a:extLst>
                <a:ext uri="{FF2B5EF4-FFF2-40B4-BE49-F238E27FC236}">
                  <a16:creationId xmlns:a16="http://schemas.microsoft.com/office/drawing/2014/main" id="{B42354ED-8E43-4F35-B327-70D96D7A4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0" r="65521" b="13518"/>
            <a:stretch/>
          </p:blipFill>
          <p:spPr>
            <a:xfrm>
              <a:off x="7988300" y="5327651"/>
              <a:ext cx="4203700" cy="1524000"/>
            </a:xfrm>
            <a:prstGeom prst="rect">
              <a:avLst/>
            </a:prstGeom>
          </p:spPr>
        </p:pic>
        <p:sp>
          <p:nvSpPr>
            <p:cNvPr id="6" name="Elipse 5">
              <a:extLst>
                <a:ext uri="{FF2B5EF4-FFF2-40B4-BE49-F238E27FC236}">
                  <a16:creationId xmlns:a16="http://schemas.microsoft.com/office/drawing/2014/main" id="{73936557-336D-49C3-AC30-B3178B3DE4FA}"/>
                </a:ext>
              </a:extLst>
            </p:cNvPr>
            <p:cNvSpPr/>
            <p:nvPr/>
          </p:nvSpPr>
          <p:spPr>
            <a:xfrm>
              <a:off x="10090150" y="431800"/>
              <a:ext cx="1174750" cy="1128463"/>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5" name="Grupo 14">
            <a:extLst>
              <a:ext uri="{FF2B5EF4-FFF2-40B4-BE49-F238E27FC236}">
                <a16:creationId xmlns:a16="http://schemas.microsoft.com/office/drawing/2014/main" id="{7055B56E-B5C9-427C-AD0C-61598C01323B}"/>
              </a:ext>
            </a:extLst>
          </p:cNvPr>
          <p:cNvGrpSpPr/>
          <p:nvPr/>
        </p:nvGrpSpPr>
        <p:grpSpPr>
          <a:xfrm>
            <a:off x="-90165" y="-110578"/>
            <a:ext cx="1323348" cy="922436"/>
            <a:chOff x="-90166" y="-102835"/>
            <a:chExt cx="1463341" cy="1520571"/>
          </a:xfrm>
        </p:grpSpPr>
        <p:sp>
          <p:nvSpPr>
            <p:cNvPr id="16" name="Triángulo rectángulo 15">
              <a:extLst>
                <a:ext uri="{FF2B5EF4-FFF2-40B4-BE49-F238E27FC236}">
                  <a16:creationId xmlns:a16="http://schemas.microsoft.com/office/drawing/2014/main" id="{2021CF90-C80B-439A-A553-E16EED77369B}"/>
                </a:ext>
              </a:extLst>
            </p:cNvPr>
            <p:cNvSpPr/>
            <p:nvPr/>
          </p:nvSpPr>
          <p:spPr>
            <a:xfrm rot="5400000">
              <a:off x="-58722" y="58719"/>
              <a:ext cx="1417739" cy="1300295"/>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Triángulo isósceles 16">
              <a:extLst>
                <a:ext uri="{FF2B5EF4-FFF2-40B4-BE49-F238E27FC236}">
                  <a16:creationId xmlns:a16="http://schemas.microsoft.com/office/drawing/2014/main" id="{E6FB3103-5DDF-420C-8922-13A3276A8E17}"/>
                </a:ext>
              </a:extLst>
            </p:cNvPr>
            <p:cNvSpPr/>
            <p:nvPr/>
          </p:nvSpPr>
          <p:spPr>
            <a:xfrm rot="16497388">
              <a:off x="279669" y="-472670"/>
              <a:ext cx="723671" cy="1463341"/>
            </a:xfrm>
            <a:prstGeom prst="triangle">
              <a:avLst>
                <a:gd name="adj" fmla="val 75012"/>
              </a:avLst>
            </a:prstGeom>
            <a:solidFill>
              <a:srgbClr val="B2230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9" name="Title 1">
            <a:extLst>
              <a:ext uri="{FF2B5EF4-FFF2-40B4-BE49-F238E27FC236}">
                <a16:creationId xmlns:a16="http://schemas.microsoft.com/office/drawing/2014/main" id="{BF931E12-20CF-0A4F-AAA5-0186374F1FB7}"/>
              </a:ext>
            </a:extLst>
          </p:cNvPr>
          <p:cNvSpPr txBox="1">
            <a:spLocks/>
          </p:cNvSpPr>
          <p:nvPr/>
        </p:nvSpPr>
        <p:spPr>
          <a:xfrm>
            <a:off x="1739252" y="136360"/>
            <a:ext cx="6604649" cy="697593"/>
          </a:xfrm>
          <a:prstGeom prst="rect">
            <a:avLst/>
          </a:prstGeom>
          <a:noFill/>
          <a:effectLst>
            <a:outerShdw blurRad="50800" dist="38100" dir="2700000" algn="tl"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venir Next" panose="020B0503020202020204" pitchFamily="34" charset="0"/>
              </a:rPr>
              <a:t>4. Bienestar</a:t>
            </a:r>
            <a:endParaRPr lang="es-CO" sz="4000" b="1" dirty="0">
              <a:latin typeface="Avenir Next" panose="020B0503020202020204" pitchFamily="34" charset="0"/>
            </a:endParaRPr>
          </a:p>
        </p:txBody>
      </p:sp>
      <p:graphicFrame>
        <p:nvGraphicFramePr>
          <p:cNvPr id="4" name="Tabla 3">
            <a:extLst>
              <a:ext uri="{FF2B5EF4-FFF2-40B4-BE49-F238E27FC236}">
                <a16:creationId xmlns:a16="http://schemas.microsoft.com/office/drawing/2014/main" id="{EDA2FEEA-C6FE-2F4C-9DF7-087B638EF2B7}"/>
              </a:ext>
            </a:extLst>
          </p:cNvPr>
          <p:cNvGraphicFramePr>
            <a:graphicFrameLocks noGrp="1"/>
          </p:cNvGraphicFramePr>
          <p:nvPr>
            <p:extLst>
              <p:ext uri="{D42A27DB-BD31-4B8C-83A1-F6EECF244321}">
                <p14:modId xmlns:p14="http://schemas.microsoft.com/office/powerpoint/2010/main" val="885602344"/>
              </p:ext>
            </p:extLst>
          </p:nvPr>
        </p:nvGraphicFramePr>
        <p:xfrm>
          <a:off x="571500" y="833953"/>
          <a:ext cx="7416800" cy="5681148"/>
        </p:xfrm>
        <a:graphic>
          <a:graphicData uri="http://schemas.openxmlformats.org/drawingml/2006/table">
            <a:tbl>
              <a:tblPr>
                <a:tableStyleId>{073A0DAA-6AF3-43AB-8588-CEC1D06C72B9}</a:tableStyleId>
              </a:tblPr>
              <a:tblGrid>
                <a:gridCol w="7416800">
                  <a:extLst>
                    <a:ext uri="{9D8B030D-6E8A-4147-A177-3AD203B41FA5}">
                      <a16:colId xmlns:a16="http://schemas.microsoft.com/office/drawing/2014/main" val="425556615"/>
                    </a:ext>
                  </a:extLst>
                </a:gridCol>
              </a:tblGrid>
              <a:tr h="978454">
                <a:tc>
                  <a:txBody>
                    <a:bodyPr/>
                    <a:lstStyle/>
                    <a:p>
                      <a:pPr algn="just" fontAlgn="ctr"/>
                      <a:r>
                        <a:rPr lang="es-CO" sz="1600" u="none" strike="noStrike">
                          <a:effectLst/>
                        </a:rPr>
                        <a:t>1.       Impulsar el desarrollo del bienestar institucional extensivo y participativo, acceso a los programas conforme características económicas, sociales y académicas, con proyectos focalizados.</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537544"/>
                  </a:ext>
                </a:extLst>
              </a:tr>
              <a:tr h="830157">
                <a:tc>
                  <a:txBody>
                    <a:bodyPr/>
                    <a:lstStyle/>
                    <a:p>
                      <a:pPr algn="just" fontAlgn="ctr"/>
                      <a:r>
                        <a:rPr lang="es-CO" sz="1600" u="none" strike="noStrike">
                          <a:effectLst/>
                        </a:rPr>
                        <a:t>2.       Consolidar un ambiente laboral armónico, desarrollo de competencias para buenas prácticas para la convivencia e identidad institucional.</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96020670"/>
                  </a:ext>
                </a:extLst>
              </a:tr>
              <a:tr h="978454">
                <a:tc>
                  <a:txBody>
                    <a:bodyPr/>
                    <a:lstStyle/>
                    <a:p>
                      <a:pPr algn="just" fontAlgn="ctr"/>
                      <a:r>
                        <a:rPr lang="es-CO" sz="1600" u="none" strike="noStrike">
                          <a:effectLst/>
                        </a:rPr>
                        <a:t>3.       Mejorar los procedimientos de divulgación de servicios y mejoramiento de recursos físicos y materiales para el cumplimiento de las funciones de bienestar.</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57817636"/>
                  </a:ext>
                </a:extLst>
              </a:tr>
              <a:tr h="1233769">
                <a:tc>
                  <a:txBody>
                    <a:bodyPr/>
                    <a:lstStyle/>
                    <a:p>
                      <a:pPr algn="just" fontAlgn="ctr"/>
                      <a:r>
                        <a:rPr lang="es-CO" sz="1600" u="none" strike="noStrike">
                          <a:effectLst/>
                        </a:rPr>
                        <a:t>4.       Integrar la gestión de información que garantice la adecuada caracterización con transparencia de la información y las acciones realizadas para los diversos apoyos brindados a la comunidad universitaria.</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30176388"/>
                  </a:ext>
                </a:extLst>
              </a:tr>
              <a:tr h="830157">
                <a:tc>
                  <a:txBody>
                    <a:bodyPr/>
                    <a:lstStyle/>
                    <a:p>
                      <a:pPr algn="just" fontAlgn="ctr"/>
                      <a:r>
                        <a:rPr lang="es-CO" sz="1600" u="none" strike="noStrike">
                          <a:effectLst/>
                        </a:rPr>
                        <a:t>5.       Formular estrategias de estudios e investigación del bienestar para identificar requerimientos y necesidades de la comunidad académica.</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29698969"/>
                  </a:ext>
                </a:extLst>
              </a:tr>
              <a:tr h="830157">
                <a:tc>
                  <a:txBody>
                    <a:bodyPr/>
                    <a:lstStyle/>
                    <a:p>
                      <a:pPr algn="just" fontAlgn="ctr"/>
                      <a:r>
                        <a:rPr lang="es-CO" sz="1600" u="none" strike="noStrike" dirty="0">
                          <a:effectLst/>
                        </a:rPr>
                        <a:t>6.       Revisar y proponer nuevas escuelas de práctica deportiva que incrementen la participación de miembros de la comunidad universitaria.</a:t>
                      </a:r>
                      <a:endParaRPr lang="es-CO"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2847246"/>
                  </a:ext>
                </a:extLst>
              </a:tr>
            </a:tbl>
          </a:graphicData>
        </a:graphic>
      </p:graphicFrame>
      <p:sp>
        <p:nvSpPr>
          <p:cNvPr id="12" name="CuadroTexto 11">
            <a:extLst>
              <a:ext uri="{FF2B5EF4-FFF2-40B4-BE49-F238E27FC236}">
                <a16:creationId xmlns:a16="http://schemas.microsoft.com/office/drawing/2014/main" id="{9F49164D-1742-2944-A2ED-AFFF0ADB7274}"/>
              </a:ext>
            </a:extLst>
          </p:cNvPr>
          <p:cNvSpPr txBox="1"/>
          <p:nvPr/>
        </p:nvSpPr>
        <p:spPr>
          <a:xfrm>
            <a:off x="10320607" y="591220"/>
            <a:ext cx="944293" cy="830997"/>
          </a:xfrm>
          <a:prstGeom prst="rect">
            <a:avLst/>
          </a:prstGeom>
          <a:noFill/>
        </p:spPr>
        <p:txBody>
          <a:bodyPr wrap="square" rtlCol="0">
            <a:spAutoFit/>
          </a:bodyPr>
          <a:lstStyle/>
          <a:p>
            <a:r>
              <a:rPr lang="es-CO" sz="4800" b="1" dirty="0">
                <a:solidFill>
                  <a:schemeClr val="bg1"/>
                </a:solidFill>
              </a:rPr>
              <a:t>6</a:t>
            </a:r>
          </a:p>
        </p:txBody>
      </p:sp>
    </p:spTree>
    <p:extLst>
      <p:ext uri="{BB962C8B-B14F-4D97-AF65-F5344CB8AC3E}">
        <p14:creationId xmlns:p14="http://schemas.microsoft.com/office/powerpoint/2010/main" val="4188282683"/>
      </p:ext>
    </p:extLst>
  </p:cSld>
  <p:clrMapOvr>
    <a:masterClrMapping/>
  </p:clrMapOvr>
  <mc:AlternateContent xmlns:mc="http://schemas.openxmlformats.org/markup-compatibility/2006" xmlns:p14="http://schemas.microsoft.com/office/powerpoint/2010/main">
    <mc:Choice Requires="p14">
      <p:transition spd="slow" p14:dur="2000" advTm="40358"/>
    </mc:Choice>
    <mc:Fallback xmlns="">
      <p:transition spd="slow" advTm="40358"/>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4127</TotalTime>
  <Words>1932</Words>
  <Application>Microsoft Macintosh PowerPoint</Application>
  <PresentationFormat>Panorámica</PresentationFormat>
  <Paragraphs>105</Paragraphs>
  <Slides>13</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Avenir Next</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Jennifer Crespo</cp:lastModifiedBy>
  <cp:revision>156</cp:revision>
  <dcterms:created xsi:type="dcterms:W3CDTF">2021-04-16T16:25:35Z</dcterms:created>
  <dcterms:modified xsi:type="dcterms:W3CDTF">2022-05-06T03:15:11Z</dcterms:modified>
</cp:coreProperties>
</file>