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31"/>
  </p:notesMasterIdLst>
  <p:handoutMasterIdLst>
    <p:handoutMasterId r:id="rId32"/>
  </p:handoutMasterIdLst>
  <p:sldIdLst>
    <p:sldId id="256" r:id="rId5"/>
    <p:sldId id="1904" r:id="rId6"/>
    <p:sldId id="1905" r:id="rId7"/>
    <p:sldId id="1970" r:id="rId8"/>
    <p:sldId id="1974" r:id="rId9"/>
    <p:sldId id="1991" r:id="rId10"/>
    <p:sldId id="2287" r:id="rId11"/>
    <p:sldId id="1992" r:id="rId12"/>
    <p:sldId id="2305" r:id="rId13"/>
    <p:sldId id="2306" r:id="rId14"/>
    <p:sldId id="2307" r:id="rId15"/>
    <p:sldId id="2288" r:id="rId16"/>
    <p:sldId id="2023" r:id="rId17"/>
    <p:sldId id="2071" r:id="rId18"/>
    <p:sldId id="2072" r:id="rId19"/>
    <p:sldId id="2074" r:id="rId20"/>
    <p:sldId id="2075" r:id="rId21"/>
    <p:sldId id="2077" r:id="rId22"/>
    <p:sldId id="2078" r:id="rId23"/>
    <p:sldId id="2290" r:id="rId24"/>
    <p:sldId id="2080" r:id="rId25"/>
    <p:sldId id="2304" r:id="rId26"/>
    <p:sldId id="2300" r:id="rId27"/>
    <p:sldId id="2081" r:id="rId28"/>
    <p:sldId id="2082" r:id="rId29"/>
    <p:sldId id="2279" r:id="rId30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126" autoAdjust="0"/>
  </p:normalViewPr>
  <p:slideViewPr>
    <p:cSldViewPr snapToGrid="0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451B5B-BD65-4D3D-8266-EAF26D471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D54034-E99B-45E9-A6C4-A295640157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1F0E-5171-4168-80DE-7FB9014EC770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0CBF67-EEA4-4EFF-A692-28A4B94EB0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76FCBB-F675-4106-82C5-0273BDA51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01F0-5E1F-4B9D-9E55-5A6051967D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20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5FBD-487E-4A84-8A20-7C338E68659D}" type="datetimeFigureOut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318EC-34B8-44CB-B572-CC6AFDF16B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62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318EC-34B8-44CB-B572-CC6AFDF16BE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73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318EC-34B8-44CB-B572-CC6AFDF16BE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57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C59514D-1A6B-41C4-AE4A-20C1FAE014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CO" altLang="es-CO"/>
              <a:t>DIRECCIONAMIENTO ESTRATÉGICO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CFE5921-589F-43E8-8A37-01C35F9E14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012FCC-7981-4E71-9566-84FB39970481}" type="datetime1">
              <a:rPr lang="es-CO" altLang="es-CO" smtClean="0"/>
              <a:pPr>
                <a:spcBef>
                  <a:spcPct val="0"/>
                </a:spcBef>
              </a:pPr>
              <a:t>5/05/2022</a:t>
            </a:fld>
            <a:endParaRPr lang="es-CO" altLang="es-CO"/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FBB19176-89CE-4F98-8A05-D935EE96FF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CO" altLang="es-CO"/>
              <a:t>Asistencia Técnica para la Calidad y la Competitividad - Derechos Reservados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77C1944A-EC31-463B-A08B-348908F7E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03E46E-12EC-4E2A-BE0D-17148B9ACCEE}" type="slidenum">
              <a:rPr lang="es-CO" altLang="es-CO" smtClean="0"/>
              <a:pPr>
                <a:spcBef>
                  <a:spcPct val="0"/>
                </a:spcBef>
              </a:pPr>
              <a:t>8</a:t>
            </a:fld>
            <a:endParaRPr lang="es-CO" altLang="es-CO"/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85034012-8644-4FF6-B9FA-9978B6D7E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914DAF07-1755-4BB1-804D-ABAABE705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CO" altLang="es-CO"/>
              <a:t>El concepto de árbol de competencias,  fue creado por Marc Giget,  director de Eurocunsulting,  destinado a la reflexión estratégica de las empresas.  Se trata de un instrumento de análisis y evaluación del conjunto de cualidades tecnológicas,  industriales y comerciales de una empresa.</a:t>
            </a:r>
          </a:p>
          <a:p>
            <a:pPr algn="ctr">
              <a:spcBef>
                <a:spcPct val="0"/>
              </a:spcBef>
            </a:pPr>
            <a:endParaRPr lang="es-CO" altLang="es-CO"/>
          </a:p>
          <a:p>
            <a:pPr algn="ctr">
              <a:spcBef>
                <a:spcPct val="0"/>
              </a:spcBef>
            </a:pPr>
            <a:r>
              <a:rPr lang="es-CO" altLang="es-CO"/>
              <a:t>La técnica de </a:t>
            </a:r>
            <a:r>
              <a:rPr lang="es-CO" altLang="es-CO" i="1"/>
              <a:t>árboles de competencia</a:t>
            </a:r>
            <a:r>
              <a:rPr lang="es-CO" altLang="es-CO"/>
              <a:t> nos ayuda a señalar los aspectos más significativos del país,  la región o la organización en dos momentos del tiempo: hoy  y a un horizonte escogido en el futuro  (año 2020 por ejemplo)</a:t>
            </a:r>
          </a:p>
          <a:p>
            <a:pPr eaLnBrk="1" hangingPunct="1"/>
            <a:endParaRPr lang="es-ES" alt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C59514D-1A6B-41C4-AE4A-20C1FAE014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CO" altLang="es-CO"/>
              <a:t>DIRECCIONAMIENTO ESTRATÉGICO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CFE5921-589F-43E8-8A37-01C35F9E14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012FCC-7981-4E71-9566-84FB39970481}" type="datetime1">
              <a:rPr lang="es-CO" altLang="es-CO" smtClean="0"/>
              <a:pPr>
                <a:spcBef>
                  <a:spcPct val="0"/>
                </a:spcBef>
              </a:pPr>
              <a:t>5/05/2022</a:t>
            </a:fld>
            <a:endParaRPr lang="es-CO" altLang="es-CO"/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FBB19176-89CE-4F98-8A05-D935EE96FF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CO" altLang="es-CO"/>
              <a:t>Asistencia Técnica para la Calidad y la Competitividad - Derechos Reservados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77C1944A-EC31-463B-A08B-348908F7E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03E46E-12EC-4E2A-BE0D-17148B9ACCEE}" type="slidenum">
              <a:rPr lang="es-CO" altLang="es-CO" smtClean="0"/>
              <a:pPr>
                <a:spcBef>
                  <a:spcPct val="0"/>
                </a:spcBef>
              </a:pPr>
              <a:t>11</a:t>
            </a:fld>
            <a:endParaRPr lang="es-CO" altLang="es-CO"/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85034012-8644-4FF6-B9FA-9978B6D7E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914DAF07-1755-4BB1-804D-ABAABE705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CO" altLang="es-CO"/>
              <a:t>El concepto de árbol de competencias,  fue creado por Marc Giget,  director de Eurocunsulting,  destinado a la reflexión estratégica de las empresas.  Se trata de un instrumento de análisis y evaluación del conjunto de cualidades tecnológicas,  industriales y comerciales de una empresa.</a:t>
            </a:r>
          </a:p>
          <a:p>
            <a:pPr algn="ctr">
              <a:spcBef>
                <a:spcPct val="0"/>
              </a:spcBef>
            </a:pPr>
            <a:endParaRPr lang="es-CO" altLang="es-CO"/>
          </a:p>
          <a:p>
            <a:pPr algn="ctr">
              <a:spcBef>
                <a:spcPct val="0"/>
              </a:spcBef>
            </a:pPr>
            <a:r>
              <a:rPr lang="es-CO" altLang="es-CO"/>
              <a:t>La técnica de </a:t>
            </a:r>
            <a:r>
              <a:rPr lang="es-CO" altLang="es-CO" i="1"/>
              <a:t>árboles de competencia</a:t>
            </a:r>
            <a:r>
              <a:rPr lang="es-CO" altLang="es-CO"/>
              <a:t> nos ayuda a señalar los aspectos más significativos del país,  la región o la organización en dos momentos del tiempo: hoy  y a un horizonte escogido en el futuro  (año 2020 por ejemplo)</a:t>
            </a:r>
          </a:p>
          <a:p>
            <a:pPr eaLnBrk="1" hangingPunct="1"/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2522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66507B8-1A43-45DB-883C-4D7009693914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450A2-8C6B-453D-AD7E-05EF850C4BB7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33F54-48B9-465B-924F-FEBA8E9B593E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14352" y="635000"/>
            <a:ext cx="10382249" cy="55308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F4A590-B1BE-4895-AA8F-C5F322C1FD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D5F91D-8BDF-4909-BA1D-6E765E143D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4641-DEAF-476C-A2BD-5AC7E3520BC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198073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A0FAE-AD92-41DD-AA9F-B3B13C99392D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67418A-C969-44FC-A7CA-B2BBC1A36E05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7BF3C1-A2F9-41AD-B98F-1D0FDB7E4268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7B95E-37BB-40DC-A15E-D59313D48F1D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F2FDBB-2231-4A11-86CB-CBF5B933D543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E6435-CD17-49CC-9648-997D505B5E9D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C35B1-7852-4B6F-9316-4A9A644EFFD3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92FA3-6961-49B9-B591-727F29322DC8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C5908AD2-DC5C-4B0C-B382-8561220626F4}" type="datetime1">
              <a:rPr lang="es-ES" noProof="0" smtClean="0"/>
              <a:t>05/05/2022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quienesquien.co/destino-colombia-planeacion-por-escenario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cto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6200" cap="none" dirty="0"/>
              <a:t>PROSPECTIVA ESTRATEGICA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Dra. Ing. LUZ ESPERANZA BOHORQUEZ AREVALO</a:t>
            </a:r>
          </a:p>
        </p:txBody>
      </p:sp>
      <p:pic>
        <p:nvPicPr>
          <p:cNvPr id="7" name="Imagen 6" descr="Hombre mirando el paisaje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8F9B7-F97D-42BC-91C5-5DD02322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5100" b="1" cap="all" dirty="0">
                <a:solidFill>
                  <a:schemeClr val="tx1"/>
                </a:solidFill>
              </a:rPr>
              <a:t>TALLER DE CONCEPTUALIZACION DEL FACTOR DE CAMBIO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89CB9B7B-B944-40CB-99B2-D4C57B1376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963" b="6719"/>
          <a:stretch/>
        </p:blipFill>
        <p:spPr>
          <a:xfrm>
            <a:off x="3766820" y="838090"/>
            <a:ext cx="4653280" cy="27967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6BE044B-A25D-4CCF-8869-75CBC236EAA9}"/>
              </a:ext>
            </a:extLst>
          </p:cNvPr>
          <p:cNvSpPr txBox="1"/>
          <p:nvPr/>
        </p:nvSpPr>
        <p:spPr>
          <a:xfrm>
            <a:off x="9144001" y="6099132"/>
            <a:ext cx="248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DESCARGAR MIC-MAC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4160D9-7290-8A28-6FA8-6819D049C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808" cy="66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6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6">
            <a:extLst>
              <a:ext uri="{FF2B5EF4-FFF2-40B4-BE49-F238E27FC236}">
                <a16:creationId xmlns:a16="http://schemas.microsoft.com/office/drawing/2014/main" id="{B61BF403-C858-4A9F-81D1-22D551BE0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DD3A5B67-3501-4951-8D6C-C3805F657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E8F9B7-F97D-42BC-91C5-5DD02322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100" b="1" cap="all" dirty="0" err="1">
                <a:solidFill>
                  <a:srgbClr val="FFFFFF"/>
                </a:solidFill>
              </a:rPr>
              <a:t>Identificacion</a:t>
            </a:r>
            <a:r>
              <a:rPr lang="en-US" sz="5100" b="1" cap="all" dirty="0">
                <a:solidFill>
                  <a:srgbClr val="FFFFFF"/>
                </a:solidFill>
              </a:rPr>
              <a:t> de variables </a:t>
            </a:r>
            <a:r>
              <a:rPr lang="en-US" sz="5100" b="1" cap="all" dirty="0" err="1">
                <a:solidFill>
                  <a:srgbClr val="FFFFFF"/>
                </a:solidFill>
              </a:rPr>
              <a:t>estrategicas</a:t>
            </a:r>
            <a:endParaRPr lang="en-US" sz="5100" b="1" cap="all" dirty="0">
              <a:solidFill>
                <a:srgbClr val="FFFFFF"/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89CB9B7B-B944-40CB-99B2-D4C57B1376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963" b="6719"/>
          <a:stretch/>
        </p:blipFill>
        <p:spPr>
          <a:xfrm>
            <a:off x="3766820" y="838090"/>
            <a:ext cx="4653280" cy="27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Marcador de número de diapositiva">
            <a:extLst>
              <a:ext uri="{FF2B5EF4-FFF2-40B4-BE49-F238E27FC236}">
                <a16:creationId xmlns:a16="http://schemas.microsoft.com/office/drawing/2014/main" id="{8A216F09-B404-49C1-946F-D023C5534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76F812-7ED0-48AD-A899-A8F623860239}" type="slidenum">
              <a:rPr lang="es-CO" altLang="es-CO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CO" altLang="es-CO" sz="1400">
              <a:solidFill>
                <a:schemeClr val="tx1"/>
              </a:solidFill>
            </a:endParaRPr>
          </a:p>
        </p:txBody>
      </p:sp>
      <p:sp>
        <p:nvSpPr>
          <p:cNvPr id="28676" name="Rectangle 11">
            <a:extLst>
              <a:ext uri="{FF2B5EF4-FFF2-40B4-BE49-F238E27FC236}">
                <a16:creationId xmlns:a16="http://schemas.microsoft.com/office/drawing/2014/main" id="{D11B1DDC-49C3-4490-B396-B795312B1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312" y="2775630"/>
            <a:ext cx="4824413" cy="1927225"/>
          </a:xfrm>
          <a:prstGeom prst="rect">
            <a:avLst/>
          </a:prstGeom>
          <a:solidFill>
            <a:schemeClr val="bg2">
              <a:alpha val="27843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2400">
                <a:solidFill>
                  <a:schemeClr val="tx1"/>
                </a:solidFill>
                <a:latin typeface="Verdana" panose="020B0604030504040204" pitchFamily="34" charset="0"/>
              </a:rPr>
              <a:t>LAS VARIABLES ESTRATEGICAS SON LAS MAS GOBERNABLES (DEPENDENCIA) Y LAS MAS INFLUYENTES (MOTRICES)</a:t>
            </a:r>
          </a:p>
        </p:txBody>
      </p:sp>
      <p:sp>
        <p:nvSpPr>
          <p:cNvPr id="2979852" name="Rectangle 12">
            <a:extLst>
              <a:ext uri="{FF2B5EF4-FFF2-40B4-BE49-F238E27FC236}">
                <a16:creationId xmlns:a16="http://schemas.microsoft.com/office/drawing/2014/main" id="{9EAC5A4B-9409-4885-9F74-0721D30C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161" y="2199367"/>
            <a:ext cx="3024188" cy="831850"/>
          </a:xfrm>
          <a:prstGeom prst="rect">
            <a:avLst/>
          </a:prstGeom>
          <a:solidFill>
            <a:schemeClr val="accent1">
              <a:lumMod val="75000"/>
              <a:alpha val="27843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2400">
                <a:solidFill>
                  <a:schemeClr val="tx1"/>
                </a:solidFill>
                <a:latin typeface="Verdana" panose="020B0604030504040204" pitchFamily="34" charset="0"/>
              </a:rPr>
              <a:t>INFLUENCIA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2400">
                <a:solidFill>
                  <a:schemeClr val="tx1"/>
                </a:solidFill>
                <a:latin typeface="Verdana" panose="020B0604030504040204" pitchFamily="34" charset="0"/>
              </a:rPr>
              <a:t>(motricidad)</a:t>
            </a:r>
          </a:p>
        </p:txBody>
      </p:sp>
      <p:sp>
        <p:nvSpPr>
          <p:cNvPr id="2979853" name="Rectangle 13">
            <a:extLst>
              <a:ext uri="{FF2B5EF4-FFF2-40B4-BE49-F238E27FC236}">
                <a16:creationId xmlns:a16="http://schemas.microsoft.com/office/drawing/2014/main" id="{60B11B66-13E5-4063-B2D9-2649D912A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186" y="4286929"/>
            <a:ext cx="3024188" cy="831850"/>
          </a:xfrm>
          <a:prstGeom prst="rect">
            <a:avLst/>
          </a:prstGeom>
          <a:solidFill>
            <a:schemeClr val="accent1">
              <a:lumMod val="75000"/>
              <a:alpha val="27843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2400">
                <a:solidFill>
                  <a:schemeClr val="tx1"/>
                </a:solidFill>
                <a:latin typeface="Verdana" panose="020B0604030504040204" pitchFamily="34" charset="0"/>
              </a:rPr>
              <a:t>DEPENDENCIA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2400">
                <a:solidFill>
                  <a:schemeClr val="tx1"/>
                </a:solidFill>
                <a:latin typeface="Verdana" panose="020B0604030504040204" pitchFamily="34" charset="0"/>
              </a:rPr>
              <a:t>(gobernabilidad)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3B6408A-1D50-4342-8F35-65BB2D4003B7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/>
              <a:t>Analisis estructural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52" grpId="0" animBg="1"/>
      <p:bldP spid="29798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0426" name="Group 170">
            <a:extLst>
              <a:ext uri="{FF2B5EF4-FFF2-40B4-BE49-F238E27FC236}">
                <a16:creationId xmlns:a16="http://schemas.microsoft.com/office/drawing/2014/main" id="{744C52CC-34CE-44FE-9381-4B9EDE0A7EE7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28519037"/>
              </p:ext>
            </p:extLst>
          </p:nvPr>
        </p:nvGraphicFramePr>
        <p:xfrm>
          <a:off x="1919288" y="2900751"/>
          <a:ext cx="5689600" cy="2016125"/>
        </p:xfrm>
        <a:graphic>
          <a:graphicData uri="http://schemas.openxmlformats.org/drawingml/2006/table">
            <a:tbl>
              <a:tblPr/>
              <a:tblGrid>
                <a:gridCol w="113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1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2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3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4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1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2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3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4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63" name="Rectangle 172">
            <a:extLst>
              <a:ext uri="{FF2B5EF4-FFF2-40B4-BE49-F238E27FC236}">
                <a16:creationId xmlns:a16="http://schemas.microsoft.com/office/drawing/2014/main" id="{719AE6D9-4330-44FE-80EC-69E1F61CE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205801"/>
            <a:ext cx="5832475" cy="835025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600">
                <a:solidFill>
                  <a:schemeClr val="tx1"/>
                </a:solidFill>
              </a:rPr>
              <a:t>La estructura se diseña ordenando las diferentes factores en un cuadro de doble entrada que denominamos </a:t>
            </a:r>
            <a:r>
              <a:rPr lang="es-ES_tradnl" altLang="es-CO" sz="1600">
                <a:solidFill>
                  <a:srgbClr val="3366CC"/>
                </a:solidFill>
              </a:rPr>
              <a:t>“matriz relacional”</a:t>
            </a:r>
            <a:endParaRPr lang="es-ES" altLang="es-CO" sz="1600">
              <a:solidFill>
                <a:srgbClr val="3366CC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58978A3-3778-486E-89F2-78130FB1C302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Metodología del Análisis estructural</a:t>
            </a:r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2308" name="Group 4">
            <a:extLst>
              <a:ext uri="{FF2B5EF4-FFF2-40B4-BE49-F238E27FC236}">
                <a16:creationId xmlns:a16="http://schemas.microsoft.com/office/drawing/2014/main" id="{6E6C3841-0190-4CB6-A90B-25459683C5F1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49405593"/>
              </p:ext>
            </p:extLst>
          </p:nvPr>
        </p:nvGraphicFramePr>
        <p:xfrm>
          <a:off x="1919288" y="3630290"/>
          <a:ext cx="5689600" cy="2016125"/>
        </p:xfrm>
        <a:graphic>
          <a:graphicData uri="http://schemas.openxmlformats.org/drawingml/2006/table">
            <a:tbl>
              <a:tblPr/>
              <a:tblGrid>
                <a:gridCol w="113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1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2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3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4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1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2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3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4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87" name="Rectangle 44">
            <a:extLst>
              <a:ext uri="{FF2B5EF4-FFF2-40B4-BE49-F238E27FC236}">
                <a16:creationId xmlns:a16="http://schemas.microsoft.com/office/drawing/2014/main" id="{5F159367-37AE-45CC-BCE9-EBC3627B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275" y="3674739"/>
            <a:ext cx="2268538" cy="2228850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La influencia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se determina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por medio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la escala siguiente: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CO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F  = Fuerte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M = Moderada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D = Débil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P = Potencial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N = Nula</a:t>
            </a:r>
          </a:p>
        </p:txBody>
      </p:sp>
      <p:sp>
        <p:nvSpPr>
          <p:cNvPr id="31788" name="AutoShape 46">
            <a:extLst>
              <a:ext uri="{FF2B5EF4-FFF2-40B4-BE49-F238E27FC236}">
                <a16:creationId xmlns:a16="http://schemas.microsoft.com/office/drawing/2014/main" id="{54FC1684-06B3-44EE-97AC-68B5C272B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4322439"/>
            <a:ext cx="1150938" cy="8651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307 h 21600"/>
              <a:gd name="T20" fmla="*/ 1713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13"/>
                </a:lnTo>
                <a:lnTo>
                  <a:pt x="13726" y="7213"/>
                </a:lnTo>
                <a:lnTo>
                  <a:pt x="13726" y="17307"/>
                </a:lnTo>
                <a:lnTo>
                  <a:pt x="0" y="17307"/>
                </a:lnTo>
                <a:lnTo>
                  <a:pt x="0" y="21600"/>
                </a:lnTo>
                <a:lnTo>
                  <a:pt x="17131" y="21600"/>
                </a:lnTo>
                <a:lnTo>
                  <a:pt x="17131" y="7213"/>
                </a:lnTo>
                <a:lnTo>
                  <a:pt x="21600" y="7213"/>
                </a:lnTo>
                <a:lnTo>
                  <a:pt x="15429" y="0"/>
                </a:lnTo>
                <a:close/>
              </a:path>
            </a:pathLst>
          </a:cu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1D58332-C993-4B71-8FB4-20F5A091F857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Metodología del Análisis estructural</a:t>
            </a:r>
          </a:p>
        </p:txBody>
      </p:sp>
    </p:spTree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5">
            <a:extLst>
              <a:ext uri="{FF2B5EF4-FFF2-40B4-BE49-F238E27FC236}">
                <a16:creationId xmlns:a16="http://schemas.microsoft.com/office/drawing/2014/main" id="{237DE566-0972-48E6-99BE-285A45D7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349500"/>
            <a:ext cx="3743325" cy="952500"/>
          </a:xfrm>
          <a:prstGeom prst="rect">
            <a:avLst/>
          </a:prstGeom>
          <a:solidFill>
            <a:srgbClr val="3366CC">
              <a:alpha val="27843"/>
            </a:srgbClr>
          </a:solidFill>
          <a:ln w="1270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  <a:latin typeface="Verdana" panose="020B0604030504040204" pitchFamily="34" charset="0"/>
              </a:rPr>
              <a:t>LA MOTRICIDAD  ES  EL  IMPACTO  QUE  UNA  VARIABLE  EJERCE  SOBRE  LAS  DEMAS Y CORRESPONDE A LAS FILAS</a:t>
            </a:r>
          </a:p>
        </p:txBody>
      </p:sp>
      <p:sp>
        <p:nvSpPr>
          <p:cNvPr id="33798" name="Rectangle 46">
            <a:extLst>
              <a:ext uri="{FF2B5EF4-FFF2-40B4-BE49-F238E27FC236}">
                <a16:creationId xmlns:a16="http://schemas.microsoft.com/office/drawing/2014/main" id="{62DE509C-4087-4BE8-A777-B0BBD560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4" y="2349500"/>
            <a:ext cx="3743325" cy="952500"/>
          </a:xfrm>
          <a:prstGeom prst="rect">
            <a:avLst/>
          </a:prstGeom>
          <a:solidFill>
            <a:srgbClr val="3366CC">
              <a:alpha val="27843"/>
            </a:srgbClr>
          </a:solidFill>
          <a:ln w="1270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  <a:latin typeface="Verdana" panose="020B0604030504040204" pitchFamily="34" charset="0"/>
              </a:rPr>
              <a:t>LA DEPENDENCIA ES EL IMPACTO QUE LAS VARIABLES DEL SISTEMA EJERCEN SOBRE UNA DE ELLAS,  CORRESPONDE A LAS COLUMNAS.</a:t>
            </a:r>
          </a:p>
        </p:txBody>
      </p:sp>
      <p:sp>
        <p:nvSpPr>
          <p:cNvPr id="33799" name="Rectangle 47">
            <a:extLst>
              <a:ext uri="{FF2B5EF4-FFF2-40B4-BE49-F238E27FC236}">
                <a16:creationId xmlns:a16="http://schemas.microsoft.com/office/drawing/2014/main" id="{1B483668-AE3F-4890-80F5-99CBA595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3648075"/>
            <a:ext cx="2268538" cy="2228850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La influencia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se determina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por medio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la escala siguiente: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CO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F  = Fuerte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M = Moderada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D = Débil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P = Potencial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</a:rPr>
              <a:t>N = Nula = 0</a:t>
            </a:r>
          </a:p>
        </p:txBody>
      </p:sp>
      <p:graphicFrame>
        <p:nvGraphicFramePr>
          <p:cNvPr id="3044630" name="Group 278">
            <a:extLst>
              <a:ext uri="{FF2B5EF4-FFF2-40B4-BE49-F238E27FC236}">
                <a16:creationId xmlns:a16="http://schemas.microsoft.com/office/drawing/2014/main" id="{9E5FA820-0521-4B3F-A71C-FC1118A437E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19289" y="3500438"/>
          <a:ext cx="5113337" cy="2590800"/>
        </p:xfrm>
        <a:graphic>
          <a:graphicData uri="http://schemas.openxmlformats.org/drawingml/2006/table">
            <a:tbl>
              <a:tblPr/>
              <a:tblGrid>
                <a:gridCol w="93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1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2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4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1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2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4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C1C3B10A-EECA-4951-96C7-68D08C538409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Metodología del Análisis estructural</a:t>
            </a:r>
          </a:p>
        </p:txBody>
      </p:sp>
    </p:spTree>
  </p:cSld>
  <p:clrMapOvr>
    <a:masterClrMapping/>
  </p:clrMapOvr>
  <p:transition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3">
            <a:extLst>
              <a:ext uri="{FF2B5EF4-FFF2-40B4-BE49-F238E27FC236}">
                <a16:creationId xmlns:a16="http://schemas.microsoft.com/office/drawing/2014/main" id="{32C7F010-636B-4A89-9D31-6BC6F937E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895524"/>
            <a:ext cx="7777163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tx1"/>
                </a:solidFill>
              </a:rPr>
              <a:t>Paso No.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600">
                <a:solidFill>
                  <a:schemeClr val="tx1"/>
                </a:solidFill>
              </a:rPr>
              <a:t>Ubicación de los niveles de motricidad y dependencia en un Plano Cartesiano</a:t>
            </a:r>
            <a:endParaRPr lang="es-ES" altLang="es-CO" sz="1600">
              <a:solidFill>
                <a:schemeClr val="tx1"/>
              </a:solidFill>
            </a:endParaRPr>
          </a:p>
        </p:txBody>
      </p:sp>
      <p:grpSp>
        <p:nvGrpSpPr>
          <p:cNvPr id="34821" name="Group 69">
            <a:extLst>
              <a:ext uri="{FF2B5EF4-FFF2-40B4-BE49-F238E27FC236}">
                <a16:creationId xmlns:a16="http://schemas.microsoft.com/office/drawing/2014/main" id="{2863B0D7-6034-4E4E-9A45-1FEA086233C9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2976611"/>
            <a:ext cx="2305050" cy="1871663"/>
            <a:chOff x="657" y="1752"/>
            <a:chExt cx="1452" cy="1179"/>
          </a:xfrm>
        </p:grpSpPr>
        <p:sp>
          <p:nvSpPr>
            <p:cNvPr id="34877" name="Line 67">
              <a:extLst>
                <a:ext uri="{FF2B5EF4-FFF2-40B4-BE49-F238E27FC236}">
                  <a16:creationId xmlns:a16="http://schemas.microsoft.com/office/drawing/2014/main" id="{9AD96306-8A66-4B97-9F27-C45E719DF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752"/>
              <a:ext cx="0" cy="1179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878" name="Line 68">
              <a:extLst>
                <a:ext uri="{FF2B5EF4-FFF2-40B4-BE49-F238E27FC236}">
                  <a16:creationId xmlns:a16="http://schemas.microsoft.com/office/drawing/2014/main" id="{4ADF2F88-BFEC-44F2-9954-1351231AC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931"/>
              <a:ext cx="1452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4822" name="AutoShape 70">
            <a:extLst>
              <a:ext uri="{FF2B5EF4-FFF2-40B4-BE49-F238E27FC236}">
                <a16:creationId xmlns:a16="http://schemas.microsoft.com/office/drawing/2014/main" id="{8DAF2E2E-0E64-411C-9D51-69E1AA698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976610"/>
            <a:ext cx="792162" cy="647700"/>
          </a:xfrm>
          <a:prstGeom prst="leftArrow">
            <a:avLst>
              <a:gd name="adj1" fmla="val 41176"/>
              <a:gd name="adj2" fmla="val 30638"/>
            </a:avLst>
          </a:prstGeom>
          <a:solidFill>
            <a:srgbClr val="FF9966"/>
          </a:solidFill>
          <a:ln w="9525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>
              <a:solidFill>
                <a:schemeClr val="tx1"/>
              </a:solidFill>
            </a:endParaRPr>
          </a:p>
        </p:txBody>
      </p:sp>
      <p:sp>
        <p:nvSpPr>
          <p:cNvPr id="34823" name="AutoShape 71">
            <a:extLst>
              <a:ext uri="{FF2B5EF4-FFF2-40B4-BE49-F238E27FC236}">
                <a16:creationId xmlns:a16="http://schemas.microsoft.com/office/drawing/2014/main" id="{E9D86CF0-23A2-4D19-AE18-03F20E53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4992735"/>
            <a:ext cx="865188" cy="719138"/>
          </a:xfrm>
          <a:prstGeom prst="upArrow">
            <a:avLst>
              <a:gd name="adj1" fmla="val 33574"/>
              <a:gd name="adj2" fmla="val 26046"/>
            </a:avLst>
          </a:prstGeom>
          <a:solidFill>
            <a:srgbClr val="FF9966"/>
          </a:solidFill>
          <a:ln w="9525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>
              <a:solidFill>
                <a:schemeClr val="tx1"/>
              </a:solidFill>
            </a:endParaRPr>
          </a:p>
        </p:txBody>
      </p:sp>
      <p:sp>
        <p:nvSpPr>
          <p:cNvPr id="34824" name="Text Box 72">
            <a:extLst>
              <a:ext uri="{FF2B5EF4-FFF2-40B4-BE49-F238E27FC236}">
                <a16:creationId xmlns:a16="http://schemas.microsoft.com/office/drawing/2014/main" id="{39DC323F-D8D8-4064-8C6D-415425C3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3113136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tx1"/>
                </a:solidFill>
              </a:rPr>
              <a:t>MOTRICIDAD</a:t>
            </a:r>
            <a:endParaRPr lang="es-ES" altLang="es-CO" sz="1800">
              <a:solidFill>
                <a:schemeClr val="tx1"/>
              </a:solidFill>
            </a:endParaRPr>
          </a:p>
        </p:txBody>
      </p:sp>
      <p:sp>
        <p:nvSpPr>
          <p:cNvPr id="34825" name="Text Box 73">
            <a:extLst>
              <a:ext uri="{FF2B5EF4-FFF2-40B4-BE49-F238E27FC236}">
                <a16:creationId xmlns:a16="http://schemas.microsoft.com/office/drawing/2014/main" id="{91CAE80F-6333-4EAC-B329-1E420327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5711873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tx1"/>
                </a:solidFill>
              </a:rPr>
              <a:t>DEPENDENCIA</a:t>
            </a:r>
            <a:endParaRPr lang="es-ES" altLang="es-CO" sz="1800">
              <a:solidFill>
                <a:schemeClr val="tx1"/>
              </a:solidFill>
            </a:endParaRPr>
          </a:p>
        </p:txBody>
      </p:sp>
      <p:graphicFrame>
        <p:nvGraphicFramePr>
          <p:cNvPr id="3045515" name="Group 139">
            <a:extLst>
              <a:ext uri="{FF2B5EF4-FFF2-40B4-BE49-F238E27FC236}">
                <a16:creationId xmlns:a16="http://schemas.microsoft.com/office/drawing/2014/main" id="{4ED0FEE8-7A5A-43D8-8AB4-60D64C92699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26475158"/>
              </p:ext>
            </p:extLst>
          </p:nvPr>
        </p:nvGraphicFramePr>
        <p:xfrm>
          <a:off x="5375275" y="3048048"/>
          <a:ext cx="5113338" cy="2590800"/>
        </p:xfrm>
        <a:graphic>
          <a:graphicData uri="http://schemas.openxmlformats.org/drawingml/2006/table">
            <a:tbl>
              <a:tblPr/>
              <a:tblGrid>
                <a:gridCol w="93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1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2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4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1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2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 de cambio 4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s-CO" altLang="es-CO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F6C2639E-8412-4AD6-99DA-DB5230844757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Metodología del Análisis estructural</a:t>
            </a:r>
          </a:p>
        </p:txBody>
      </p:sp>
    </p:spTree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452" name="Rectangle 4">
            <a:extLst>
              <a:ext uri="{FF2B5EF4-FFF2-40B4-BE49-F238E27FC236}">
                <a16:creationId xmlns:a16="http://schemas.microsoft.com/office/drawing/2014/main" id="{B9B21823-AC07-41EC-9133-6DA567CA5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2688472"/>
            <a:ext cx="2303462" cy="12239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ZONA DE PODER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CO" sz="14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ALTA MOTRICIDAD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BAJA DEPENDENCIA</a:t>
            </a:r>
            <a:endParaRPr lang="es-ES" altLang="es-CO" sz="1400">
              <a:solidFill>
                <a:schemeClr val="tx1"/>
              </a:solidFill>
            </a:endParaRPr>
          </a:p>
        </p:txBody>
      </p:sp>
      <p:sp>
        <p:nvSpPr>
          <p:cNvPr id="3048453" name="Rectangle 5">
            <a:extLst>
              <a:ext uri="{FF2B5EF4-FFF2-40B4-BE49-F238E27FC236}">
                <a16:creationId xmlns:a16="http://schemas.microsoft.com/office/drawing/2014/main" id="{4BE992A0-D7ED-461A-8FBF-8DB21936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912435"/>
            <a:ext cx="2303462" cy="12239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ZONA DE AUTONOMIA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CO" sz="14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BAJA MOTRICIDAD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BAJA DEPENDENCIA</a:t>
            </a:r>
            <a:endParaRPr lang="es-ES" altLang="es-CO" sz="1400">
              <a:solidFill>
                <a:schemeClr val="tx1"/>
              </a:solidFill>
            </a:endParaRPr>
          </a:p>
        </p:txBody>
      </p:sp>
      <p:sp>
        <p:nvSpPr>
          <p:cNvPr id="3048454" name="Rectangle 6">
            <a:extLst>
              <a:ext uri="{FF2B5EF4-FFF2-40B4-BE49-F238E27FC236}">
                <a16:creationId xmlns:a16="http://schemas.microsoft.com/office/drawing/2014/main" id="{25B5AD33-8518-49DD-93D4-2B5E972F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676" y="2688472"/>
            <a:ext cx="2303463" cy="1223962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ZONA DE CONFLICTO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CO" sz="14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ALTA MOTRICIDAD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ALTA DEPENDENCIA</a:t>
            </a:r>
            <a:endParaRPr lang="es-ES" altLang="es-CO" sz="1400">
              <a:solidFill>
                <a:schemeClr val="tx1"/>
              </a:solidFill>
            </a:endParaRPr>
          </a:p>
        </p:txBody>
      </p:sp>
      <p:sp>
        <p:nvSpPr>
          <p:cNvPr id="3048455" name="Rectangle 7">
            <a:extLst>
              <a:ext uri="{FF2B5EF4-FFF2-40B4-BE49-F238E27FC236}">
                <a16:creationId xmlns:a16="http://schemas.microsoft.com/office/drawing/2014/main" id="{11A37D99-1CFB-43BE-99E6-7FE99F07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3912435"/>
            <a:ext cx="2303462" cy="12239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ZONA DE SALIDA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CO" sz="14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BAJA MOTRICIDAD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400">
                <a:solidFill>
                  <a:schemeClr val="tx1"/>
                </a:solidFill>
              </a:rPr>
              <a:t>ALTA DEPENDENCIA</a:t>
            </a:r>
            <a:endParaRPr lang="es-ES" altLang="es-CO" sz="1400">
              <a:solidFill>
                <a:schemeClr val="tx1"/>
              </a:solidFill>
            </a:endParaRPr>
          </a:p>
        </p:txBody>
      </p:sp>
      <p:sp>
        <p:nvSpPr>
          <p:cNvPr id="37895" name="Line 13">
            <a:extLst>
              <a:ext uri="{FF2B5EF4-FFF2-40B4-BE49-F238E27FC236}">
                <a16:creationId xmlns:a16="http://schemas.microsoft.com/office/drawing/2014/main" id="{A31D9AC2-C1B6-4884-BCBB-89F4E5857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5496759"/>
            <a:ext cx="475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7896" name="Line 14">
            <a:extLst>
              <a:ext uri="{FF2B5EF4-FFF2-40B4-BE49-F238E27FC236}">
                <a16:creationId xmlns:a16="http://schemas.microsoft.com/office/drawing/2014/main" id="{8A238D35-CF23-4324-AB07-B6B80A7319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5413" y="2328109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7897" name="Text Box 15">
            <a:extLst>
              <a:ext uri="{FF2B5EF4-FFF2-40B4-BE49-F238E27FC236}">
                <a16:creationId xmlns:a16="http://schemas.microsoft.com/office/drawing/2014/main" id="{B0D19067-F4E8-45BE-A18D-A8C36E535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3861635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tx1"/>
                </a:solidFill>
              </a:rPr>
              <a:t>MOTRICIDAD</a:t>
            </a:r>
            <a:endParaRPr lang="es-ES" altLang="es-CO" sz="1800">
              <a:solidFill>
                <a:schemeClr val="tx1"/>
              </a:solidFill>
            </a:endParaRPr>
          </a:p>
        </p:txBody>
      </p:sp>
      <p:sp>
        <p:nvSpPr>
          <p:cNvPr id="37898" name="Text Box 16">
            <a:extLst>
              <a:ext uri="{FF2B5EF4-FFF2-40B4-BE49-F238E27FC236}">
                <a16:creationId xmlns:a16="http://schemas.microsoft.com/office/drawing/2014/main" id="{E0CC31C3-62A1-4C0F-8639-8299F781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5930147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tx1"/>
                </a:solidFill>
              </a:rPr>
              <a:t>DEPENDENCIA</a:t>
            </a:r>
            <a:endParaRPr lang="es-ES" altLang="es-CO" sz="1800">
              <a:solidFill>
                <a:schemeClr val="tx1"/>
              </a:solidFill>
            </a:endParaRPr>
          </a:p>
        </p:txBody>
      </p:sp>
      <p:sp>
        <p:nvSpPr>
          <p:cNvPr id="37899" name="Text Box 17">
            <a:extLst>
              <a:ext uri="{FF2B5EF4-FFF2-40B4-BE49-F238E27FC236}">
                <a16:creationId xmlns:a16="http://schemas.microsoft.com/office/drawing/2014/main" id="{17C9C3B0-EE1A-473F-BBCF-612A475C4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922085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>
                <a:solidFill>
                  <a:schemeClr val="tx1"/>
                </a:solidFill>
              </a:rPr>
              <a:t>-</a:t>
            </a:r>
            <a:endParaRPr lang="es-ES" altLang="es-CO">
              <a:solidFill>
                <a:schemeClr val="tx1"/>
              </a:solidFill>
            </a:endParaRPr>
          </a:p>
        </p:txBody>
      </p:sp>
      <p:sp>
        <p:nvSpPr>
          <p:cNvPr id="37900" name="Text Box 18">
            <a:extLst>
              <a:ext uri="{FF2B5EF4-FFF2-40B4-BE49-F238E27FC236}">
                <a16:creationId xmlns:a16="http://schemas.microsoft.com/office/drawing/2014/main" id="{95F6FA7C-65AD-4906-A46D-A74EFA368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5842835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>
                <a:solidFill>
                  <a:schemeClr val="tx1"/>
                </a:solidFill>
              </a:rPr>
              <a:t>-</a:t>
            </a:r>
            <a:endParaRPr lang="es-ES" altLang="es-CO">
              <a:solidFill>
                <a:schemeClr val="tx1"/>
              </a:solidFill>
            </a:endParaRPr>
          </a:p>
        </p:txBody>
      </p:sp>
      <p:sp>
        <p:nvSpPr>
          <p:cNvPr id="37901" name="Text Box 19">
            <a:extLst>
              <a:ext uri="{FF2B5EF4-FFF2-40B4-BE49-F238E27FC236}">
                <a16:creationId xmlns:a16="http://schemas.microsoft.com/office/drawing/2014/main" id="{B6DB993B-BD77-45BF-AE76-698105D40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2977397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>
                <a:solidFill>
                  <a:schemeClr val="tx1"/>
                </a:solidFill>
              </a:rPr>
              <a:t>+</a:t>
            </a:r>
            <a:endParaRPr lang="es-ES" altLang="es-CO">
              <a:solidFill>
                <a:schemeClr val="tx1"/>
              </a:solidFill>
            </a:endParaRPr>
          </a:p>
        </p:txBody>
      </p:sp>
      <p:sp>
        <p:nvSpPr>
          <p:cNvPr id="37902" name="Text Box 20">
            <a:extLst>
              <a:ext uri="{FF2B5EF4-FFF2-40B4-BE49-F238E27FC236}">
                <a16:creationId xmlns:a16="http://schemas.microsoft.com/office/drawing/2014/main" id="{858A6E16-D7E6-4294-9BC6-AAEC67B9D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5857122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>
                <a:solidFill>
                  <a:schemeClr val="tx1"/>
                </a:solidFill>
              </a:rPr>
              <a:t>+</a:t>
            </a:r>
            <a:endParaRPr lang="es-ES" altLang="es-CO">
              <a:solidFill>
                <a:schemeClr val="tx1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8B372AA-67E7-4A2F-AC39-0E9849A72568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Metodología del Análisis estructural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4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4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4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4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8452" grpId="0" animBg="1"/>
      <p:bldP spid="3048453" grpId="0" animBg="1"/>
      <p:bldP spid="3048454" grpId="0" animBg="1"/>
      <p:bldP spid="30484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15">
            <a:extLst>
              <a:ext uri="{FF2B5EF4-FFF2-40B4-BE49-F238E27FC236}">
                <a16:creationId xmlns:a16="http://schemas.microsoft.com/office/drawing/2014/main" id="{A68237AA-5898-4466-872D-F867E5EC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820834"/>
            <a:ext cx="7777163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tx1"/>
                </a:solidFill>
              </a:rPr>
              <a:t>Paso No.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600">
                <a:solidFill>
                  <a:schemeClr val="tx1"/>
                </a:solidFill>
              </a:rPr>
              <a:t>Identificación de las variables estratégicas</a:t>
            </a:r>
            <a:endParaRPr lang="es-ES" altLang="es-CO" sz="1600">
              <a:solidFill>
                <a:schemeClr val="tx1"/>
              </a:solidFill>
            </a:endParaRPr>
          </a:p>
        </p:txBody>
      </p:sp>
      <p:grpSp>
        <p:nvGrpSpPr>
          <p:cNvPr id="38917" name="Group 44">
            <a:extLst>
              <a:ext uri="{FF2B5EF4-FFF2-40B4-BE49-F238E27FC236}">
                <a16:creationId xmlns:a16="http://schemas.microsoft.com/office/drawing/2014/main" id="{503BC588-5824-4823-BCAE-D832B1D40924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716184"/>
            <a:ext cx="5808663" cy="4099545"/>
            <a:chOff x="144" y="509"/>
            <a:chExt cx="5487" cy="3808"/>
          </a:xfrm>
        </p:grpSpPr>
        <p:sp>
          <p:nvSpPr>
            <p:cNvPr id="38922" name="Line 16">
              <a:extLst>
                <a:ext uri="{FF2B5EF4-FFF2-40B4-BE49-F238E27FC236}">
                  <a16:creationId xmlns:a16="http://schemas.microsoft.com/office/drawing/2014/main" id="{17F2F1C0-87CA-47BB-BA06-D0256AAC8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528"/>
              <a:ext cx="0" cy="3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23" name="Line 17">
              <a:extLst>
                <a:ext uri="{FF2B5EF4-FFF2-40B4-BE49-F238E27FC236}">
                  <a16:creationId xmlns:a16="http://schemas.microsoft.com/office/drawing/2014/main" id="{F2A3E922-A125-4D49-8A3F-A24CB4742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79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24" name="Text Box 18">
              <a:extLst>
                <a:ext uri="{FF2B5EF4-FFF2-40B4-BE49-F238E27FC236}">
                  <a16:creationId xmlns:a16="http://schemas.microsoft.com/office/drawing/2014/main" id="{20203494-66D6-4585-A332-4AB6E8569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509"/>
              <a:ext cx="468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QuantasBroadLight" pitchFamily="2" charset="0"/>
                </a:rPr>
                <a:t>40</a:t>
              </a:r>
              <a:endParaRPr lang="es-ES_tradnl" altLang="es-CO" sz="3200">
                <a:solidFill>
                  <a:schemeClr val="tx1"/>
                </a:solidFill>
                <a:latin typeface="Menthol" pitchFamily="2" charset="0"/>
              </a:endParaRPr>
            </a:p>
          </p:txBody>
        </p:sp>
        <p:sp>
          <p:nvSpPr>
            <p:cNvPr id="38925" name="Text Box 19">
              <a:extLst>
                <a:ext uri="{FF2B5EF4-FFF2-40B4-BE49-F238E27FC236}">
                  <a16:creationId xmlns:a16="http://schemas.microsoft.com/office/drawing/2014/main" id="{33C67CFD-FF13-4C0B-A585-30BEF0C3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064"/>
              <a:ext cx="468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QuantasBroadLight" pitchFamily="2" charset="0"/>
                </a:rPr>
                <a:t>22</a:t>
              </a:r>
              <a:endParaRPr lang="es-ES_tradnl" altLang="es-CO" sz="3200">
                <a:solidFill>
                  <a:schemeClr val="tx1"/>
                </a:solidFill>
                <a:latin typeface="Menthol" pitchFamily="2" charset="0"/>
              </a:endParaRPr>
            </a:p>
          </p:txBody>
        </p:sp>
        <p:sp>
          <p:nvSpPr>
            <p:cNvPr id="38926" name="Text Box 20">
              <a:extLst>
                <a:ext uri="{FF2B5EF4-FFF2-40B4-BE49-F238E27FC236}">
                  <a16:creationId xmlns:a16="http://schemas.microsoft.com/office/drawing/2014/main" id="{F9A15C55-E17E-46B1-9578-4AB69E6A1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3888"/>
              <a:ext cx="321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QuantasBroadLight" pitchFamily="2" charset="0"/>
                </a:rPr>
                <a:t>0</a:t>
              </a:r>
              <a:endParaRPr lang="es-ES_tradnl" altLang="es-CO" sz="3200">
                <a:solidFill>
                  <a:schemeClr val="tx1"/>
                </a:solidFill>
                <a:latin typeface="Menthol" pitchFamily="2" charset="0"/>
              </a:endParaRPr>
            </a:p>
          </p:txBody>
        </p:sp>
        <p:sp>
          <p:nvSpPr>
            <p:cNvPr id="38927" name="Text Box 21">
              <a:extLst>
                <a:ext uri="{FF2B5EF4-FFF2-40B4-BE49-F238E27FC236}">
                  <a16:creationId xmlns:a16="http://schemas.microsoft.com/office/drawing/2014/main" id="{F36B007F-D745-47B0-91DF-385B93039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7" y="3888"/>
              <a:ext cx="468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QuantasBroadLight" pitchFamily="2" charset="0"/>
                </a:rPr>
                <a:t>40</a:t>
              </a:r>
              <a:endParaRPr lang="es-ES_tradnl" altLang="es-CO" sz="3200">
                <a:solidFill>
                  <a:schemeClr val="tx1"/>
                </a:solidFill>
                <a:latin typeface="Menthol" pitchFamily="2" charset="0"/>
              </a:endParaRPr>
            </a:p>
          </p:txBody>
        </p:sp>
        <p:sp>
          <p:nvSpPr>
            <p:cNvPr id="38928" name="Text Box 22">
              <a:extLst>
                <a:ext uri="{FF2B5EF4-FFF2-40B4-BE49-F238E27FC236}">
                  <a16:creationId xmlns:a16="http://schemas.microsoft.com/office/drawing/2014/main" id="{96596223-26C0-4C4C-8704-329F61B20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9" y="3889"/>
              <a:ext cx="40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1600">
                  <a:solidFill>
                    <a:schemeClr val="tx1"/>
                  </a:solidFill>
                  <a:latin typeface="QuantasBroadLight" pitchFamily="2" charset="0"/>
                </a:rPr>
                <a:t>22</a:t>
              </a:r>
              <a:endParaRPr lang="es-ES_tradnl" altLang="es-CO" sz="2000">
                <a:solidFill>
                  <a:schemeClr val="tx1"/>
                </a:solidFill>
                <a:latin typeface="Menthol" pitchFamily="2" charset="0"/>
              </a:endParaRPr>
            </a:p>
          </p:txBody>
        </p:sp>
        <p:sp>
          <p:nvSpPr>
            <p:cNvPr id="38929" name="Text Box 23">
              <a:extLst>
                <a:ext uri="{FF2B5EF4-FFF2-40B4-BE49-F238E27FC236}">
                  <a16:creationId xmlns:a16="http://schemas.microsoft.com/office/drawing/2014/main" id="{DB95CD2F-89B6-43D1-98A9-906D71DEB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" y="912"/>
              <a:ext cx="31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5</a:t>
              </a:r>
            </a:p>
          </p:txBody>
        </p:sp>
        <p:sp>
          <p:nvSpPr>
            <p:cNvPr id="38930" name="Text Box 24">
              <a:extLst>
                <a:ext uri="{FF2B5EF4-FFF2-40B4-BE49-F238E27FC236}">
                  <a16:creationId xmlns:a16="http://schemas.microsoft.com/office/drawing/2014/main" id="{E893CCD1-3274-48DA-B2D8-D827696FD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1057"/>
              <a:ext cx="320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2</a:t>
              </a:r>
            </a:p>
          </p:txBody>
        </p:sp>
        <p:sp>
          <p:nvSpPr>
            <p:cNvPr id="38931" name="Text Box 25">
              <a:extLst>
                <a:ext uri="{FF2B5EF4-FFF2-40B4-BE49-F238E27FC236}">
                  <a16:creationId xmlns:a16="http://schemas.microsoft.com/office/drawing/2014/main" id="{63725E00-6C94-4951-9769-1EE5C0A78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9" y="1919"/>
              <a:ext cx="462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10</a:t>
              </a:r>
            </a:p>
          </p:txBody>
        </p:sp>
        <p:sp>
          <p:nvSpPr>
            <p:cNvPr id="38932" name="Text Box 26">
              <a:extLst>
                <a:ext uri="{FF2B5EF4-FFF2-40B4-BE49-F238E27FC236}">
                  <a16:creationId xmlns:a16="http://schemas.microsoft.com/office/drawing/2014/main" id="{123EEB04-6DCA-4136-A0C8-0385DBB47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1919"/>
              <a:ext cx="31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1</a:t>
              </a:r>
            </a:p>
          </p:txBody>
        </p:sp>
        <p:sp>
          <p:nvSpPr>
            <p:cNvPr id="38933" name="Text Box 27">
              <a:extLst>
                <a:ext uri="{FF2B5EF4-FFF2-40B4-BE49-F238E27FC236}">
                  <a16:creationId xmlns:a16="http://schemas.microsoft.com/office/drawing/2014/main" id="{DDDE6EE6-509C-4F94-944D-DB536B792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1728"/>
              <a:ext cx="320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4</a:t>
              </a:r>
            </a:p>
          </p:txBody>
        </p:sp>
        <p:sp>
          <p:nvSpPr>
            <p:cNvPr id="38934" name="Text Box 28">
              <a:extLst>
                <a:ext uri="{FF2B5EF4-FFF2-40B4-BE49-F238E27FC236}">
                  <a16:creationId xmlns:a16="http://schemas.microsoft.com/office/drawing/2014/main" id="{F0CD2DE1-1DE6-4720-B4ED-6C8F9D1CB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947"/>
              <a:ext cx="31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6</a:t>
              </a:r>
            </a:p>
          </p:txBody>
        </p:sp>
        <p:sp>
          <p:nvSpPr>
            <p:cNvPr id="38935" name="Text Box 29">
              <a:extLst>
                <a:ext uri="{FF2B5EF4-FFF2-40B4-BE49-F238E27FC236}">
                  <a16:creationId xmlns:a16="http://schemas.microsoft.com/office/drawing/2014/main" id="{9052A596-F9BB-4D2F-AC89-4FBC5F13D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255"/>
              <a:ext cx="31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3</a:t>
              </a:r>
            </a:p>
          </p:txBody>
        </p:sp>
        <p:sp>
          <p:nvSpPr>
            <p:cNvPr id="38936" name="Text Box 30">
              <a:extLst>
                <a:ext uri="{FF2B5EF4-FFF2-40B4-BE49-F238E27FC236}">
                  <a16:creationId xmlns:a16="http://schemas.microsoft.com/office/drawing/2014/main" id="{5D78F8C7-EE70-4ED9-9D5C-AF7E6EAA2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545"/>
              <a:ext cx="320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9</a:t>
              </a:r>
            </a:p>
          </p:txBody>
        </p:sp>
        <p:sp>
          <p:nvSpPr>
            <p:cNvPr id="38937" name="Text Box 31">
              <a:extLst>
                <a:ext uri="{FF2B5EF4-FFF2-40B4-BE49-F238E27FC236}">
                  <a16:creationId xmlns:a16="http://schemas.microsoft.com/office/drawing/2014/main" id="{C87037C8-2008-4585-A12C-CCD199E94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" y="2688"/>
              <a:ext cx="320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7</a:t>
              </a:r>
            </a:p>
          </p:txBody>
        </p:sp>
        <p:sp>
          <p:nvSpPr>
            <p:cNvPr id="38938" name="Text Box 32">
              <a:extLst>
                <a:ext uri="{FF2B5EF4-FFF2-40B4-BE49-F238E27FC236}">
                  <a16:creationId xmlns:a16="http://schemas.microsoft.com/office/drawing/2014/main" id="{F7443B33-C9AE-4FC8-A02B-74ED5A155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" y="2928"/>
              <a:ext cx="31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2400">
                  <a:solidFill>
                    <a:schemeClr val="tx1"/>
                  </a:solidFill>
                  <a:latin typeface="Symbol" panose="05050102010706020507" pitchFamily="18" charset="2"/>
                </a:rPr>
                <a:t>8</a:t>
              </a:r>
            </a:p>
          </p:txBody>
        </p:sp>
        <p:sp>
          <p:nvSpPr>
            <p:cNvPr id="38939" name="Line 33">
              <a:extLst>
                <a:ext uri="{FF2B5EF4-FFF2-40B4-BE49-F238E27FC236}">
                  <a16:creationId xmlns:a16="http://schemas.microsoft.com/office/drawing/2014/main" id="{3BE25E5E-5612-46E5-82D0-466821217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934"/>
              <a:ext cx="4863" cy="27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0" name="Line 34">
              <a:extLst>
                <a:ext uri="{FF2B5EF4-FFF2-40B4-BE49-F238E27FC236}">
                  <a16:creationId xmlns:a16="http://schemas.microsoft.com/office/drawing/2014/main" id="{A317CA11-56A7-4A92-9E9C-64AC191FF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5" y="1260"/>
              <a:ext cx="185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1" name="Line 35">
              <a:extLst>
                <a:ext uri="{FF2B5EF4-FFF2-40B4-BE49-F238E27FC236}">
                  <a16:creationId xmlns:a16="http://schemas.microsoft.com/office/drawing/2014/main" id="{65DC89D6-F6F7-48E1-A8F1-100710405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0" y="1596"/>
              <a:ext cx="36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2" name="Line 36">
              <a:extLst>
                <a:ext uri="{FF2B5EF4-FFF2-40B4-BE49-F238E27FC236}">
                  <a16:creationId xmlns:a16="http://schemas.microsoft.com/office/drawing/2014/main" id="{130CD740-3FC4-4286-BE8D-C35FD9CF1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4" y="1920"/>
              <a:ext cx="177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3" name="Line 37">
              <a:extLst>
                <a:ext uri="{FF2B5EF4-FFF2-40B4-BE49-F238E27FC236}">
                  <a16:creationId xmlns:a16="http://schemas.microsoft.com/office/drawing/2014/main" id="{88F58A5E-70F2-44A0-B9BA-D3387B59E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152"/>
              <a:ext cx="797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4" name="Line 38">
              <a:extLst>
                <a:ext uri="{FF2B5EF4-FFF2-40B4-BE49-F238E27FC236}">
                  <a16:creationId xmlns:a16="http://schemas.microsoft.com/office/drawing/2014/main" id="{8E577A53-4CD7-435E-89EE-435DC87B7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92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5" name="Line 39">
              <a:extLst>
                <a:ext uri="{FF2B5EF4-FFF2-40B4-BE49-F238E27FC236}">
                  <a16:creationId xmlns:a16="http://schemas.microsoft.com/office/drawing/2014/main" id="{552FC301-2F41-4D48-873E-44F4076B6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2275"/>
              <a:ext cx="48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6" name="Line 40">
              <a:extLst>
                <a:ext uri="{FF2B5EF4-FFF2-40B4-BE49-F238E27FC236}">
                  <a16:creationId xmlns:a16="http://schemas.microsoft.com/office/drawing/2014/main" id="{55D5CCED-1ECE-48CC-AB56-E81935821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430"/>
              <a:ext cx="509" cy="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7" name="Line 41">
              <a:extLst>
                <a:ext uri="{FF2B5EF4-FFF2-40B4-BE49-F238E27FC236}">
                  <a16:creationId xmlns:a16="http://schemas.microsoft.com/office/drawing/2014/main" id="{5558C0AD-D6EB-41F5-8BF5-53262975E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0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8" name="Line 42">
              <a:extLst>
                <a:ext uri="{FF2B5EF4-FFF2-40B4-BE49-F238E27FC236}">
                  <a16:creationId xmlns:a16="http://schemas.microsoft.com/office/drawing/2014/main" id="{3DF524D3-524D-4A9C-9E93-8FE88A791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344"/>
              <a:ext cx="1201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9" name="Line 43">
              <a:extLst>
                <a:ext uri="{FF2B5EF4-FFF2-40B4-BE49-F238E27FC236}">
                  <a16:creationId xmlns:a16="http://schemas.microsoft.com/office/drawing/2014/main" id="{357C40FF-4FEC-47CD-8846-36CF4945E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784"/>
              <a:ext cx="501" cy="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8918" name="Rectangle 45">
            <a:extLst>
              <a:ext uri="{FF2B5EF4-FFF2-40B4-BE49-F238E27FC236}">
                <a16:creationId xmlns:a16="http://schemas.microsoft.com/office/drawing/2014/main" id="{1231FCCE-7B01-4442-A6EF-FCC776FD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4700558"/>
            <a:ext cx="2374900" cy="1377950"/>
          </a:xfrm>
          <a:prstGeom prst="rect">
            <a:avLst/>
          </a:prstGeom>
          <a:solidFill>
            <a:srgbClr val="3366CC">
              <a:alpha val="27843"/>
            </a:srgbClr>
          </a:solidFill>
          <a:ln w="1270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  <a:latin typeface="Verdana" panose="020B0604030504040204" pitchFamily="34" charset="0"/>
              </a:rPr>
              <a:t>LAS VARIABLES ESTRATEGICAS SON LAS MAS GOBERNABLES (DEPENDENCIA) Y LAS MAS MOTRICES</a:t>
            </a:r>
          </a:p>
        </p:txBody>
      </p:sp>
      <p:sp>
        <p:nvSpPr>
          <p:cNvPr id="38919" name="Line 46">
            <a:extLst>
              <a:ext uri="{FF2B5EF4-FFF2-40B4-BE49-F238E27FC236}">
                <a16:creationId xmlns:a16="http://schemas.microsoft.com/office/drawing/2014/main" id="{B0514E7E-4B40-485F-8F1A-1E0C1A41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4629120"/>
            <a:ext cx="48958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920" name="Line 47">
            <a:extLst>
              <a:ext uri="{FF2B5EF4-FFF2-40B4-BE49-F238E27FC236}">
                <a16:creationId xmlns:a16="http://schemas.microsoft.com/office/drawing/2014/main" id="{5FC3A606-CF58-4C7D-81B5-A6CA1060C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539971"/>
            <a:ext cx="0" cy="367347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921" name="Rectangle 48">
            <a:extLst>
              <a:ext uri="{FF2B5EF4-FFF2-40B4-BE49-F238E27FC236}">
                <a16:creationId xmlns:a16="http://schemas.microsoft.com/office/drawing/2014/main" id="{F0255B74-8CC3-4E07-BA48-24AC41E2B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252633"/>
            <a:ext cx="2376488" cy="2228850"/>
          </a:xfrm>
          <a:prstGeom prst="rect">
            <a:avLst/>
          </a:prstGeom>
          <a:solidFill>
            <a:srgbClr val="FFCC66">
              <a:alpha val="27843"/>
            </a:srgbClr>
          </a:solidFill>
          <a:ln w="12700" algn="ctr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1400">
                <a:solidFill>
                  <a:schemeClr val="tx1"/>
                </a:solidFill>
                <a:latin typeface="Verdana" panose="020B0604030504040204" pitchFamily="34" charset="0"/>
              </a:rPr>
              <a:t>En la medida en que una variable es dependiente es controlable</a:t>
            </a:r>
            <a:br>
              <a:rPr lang="es-ES_tradnl" altLang="es-CO" sz="140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es-ES_tradnl" altLang="es-CO" sz="1400">
                <a:solidFill>
                  <a:schemeClr val="tx1"/>
                </a:solidFill>
                <a:latin typeface="Verdana" panose="020B0604030504040204" pitchFamily="34" charset="0"/>
              </a:rPr>
              <a:t>Por lo tanto, los puntos de la bisectriz están mostrando la gobernabilidad</a:t>
            </a:r>
            <a:br>
              <a:rPr lang="es-ES_tradnl" altLang="es-CO" sz="140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es-ES_tradnl" altLang="es-CO" sz="1400">
                <a:solidFill>
                  <a:schemeClr val="tx1"/>
                </a:solidFill>
                <a:latin typeface="Verdana" panose="020B0604030504040204" pitchFamily="34" charset="0"/>
              </a:rPr>
              <a:t>que tenemos sobre las variables</a:t>
            </a:r>
            <a:endParaRPr lang="es-ES" altLang="es-CO" sz="14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FC3649DE-A680-48B7-8787-D29E2A90CF00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Metodología del Análisis estructural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OSTRHIDE">
            <a:extLst>
              <a:ext uri="{FF2B5EF4-FFF2-40B4-BE49-F238E27FC236}">
                <a16:creationId xmlns:a16="http://schemas.microsoft.com/office/drawing/2014/main" id="{88098E06-618E-443A-830D-E9BA98EC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196975"/>
            <a:ext cx="20145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2211" name="Rectangle 3">
            <a:extLst>
              <a:ext uri="{FF2B5EF4-FFF2-40B4-BE49-F238E27FC236}">
                <a16:creationId xmlns:a16="http://schemas.microsoft.com/office/drawing/2014/main" id="{CF7C6FD1-ED5B-4798-9FAA-F8E67B38D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883" y="2819400"/>
            <a:ext cx="883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CO" sz="2400" dirty="0">
                <a:solidFill>
                  <a:schemeClr val="tx2"/>
                </a:solidFill>
                <a:latin typeface="Helvetica" panose="020B0604020202020204" pitchFamily="34" charset="0"/>
              </a:rPr>
              <a:t>Pasiva (</a:t>
            </a:r>
            <a:r>
              <a:rPr lang="es-MX" altLang="es-CO" sz="24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avestruz</a:t>
            </a:r>
            <a:r>
              <a:rPr lang="es-MX" altLang="es-CO" sz="2400" dirty="0">
                <a:solidFill>
                  <a:schemeClr val="tx2"/>
                </a:solidFill>
                <a:latin typeface="Helvetica" panose="020B0604020202020204" pitchFamily="34" charset="0"/>
              </a:rPr>
              <a:t>)				Sufrir el futuro</a:t>
            </a:r>
          </a:p>
          <a:p>
            <a:pPr eaLnBrk="1" hangingPunct="1">
              <a:spcBef>
                <a:spcPct val="0"/>
              </a:spcBef>
              <a:buNone/>
            </a:pPr>
            <a:endParaRPr lang="es-MX" altLang="es-CO" sz="24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MX" altLang="es-CO" sz="2400" dirty="0">
                <a:solidFill>
                  <a:schemeClr val="tx2"/>
                </a:solidFill>
                <a:latin typeface="Helvetica" panose="020B0604020202020204" pitchFamily="34" charset="0"/>
              </a:rPr>
              <a:t>Reactiva (</a:t>
            </a:r>
            <a:r>
              <a:rPr lang="es-MX" altLang="es-CO" sz="24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bombero</a:t>
            </a:r>
            <a:r>
              <a:rPr lang="es-MX" altLang="es-CO" sz="2400" dirty="0">
                <a:solidFill>
                  <a:schemeClr val="tx2"/>
                </a:solidFill>
                <a:latin typeface="Helvetica" panose="020B0604020202020204" pitchFamily="34" charset="0"/>
              </a:rPr>
              <a:t>)			Responder</a:t>
            </a:r>
          </a:p>
          <a:p>
            <a:pPr eaLnBrk="1" hangingPunct="1">
              <a:spcBef>
                <a:spcPct val="0"/>
              </a:spcBef>
            </a:pPr>
            <a:endParaRPr lang="es-MX" altLang="es-CO" sz="24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MX" altLang="es-CO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Preactiva</a:t>
            </a:r>
            <a:r>
              <a:rPr lang="es-MX" altLang="es-CO" sz="2400" dirty="0">
                <a:solidFill>
                  <a:schemeClr val="tx2"/>
                </a:solidFill>
                <a:latin typeface="Helvetica" panose="020B0604020202020204" pitchFamily="34" charset="0"/>
              </a:rPr>
              <a:t> (</a:t>
            </a:r>
            <a:r>
              <a:rPr lang="es-MX" altLang="es-CO" sz="24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asegurador</a:t>
            </a:r>
            <a:r>
              <a:rPr lang="es-MX" altLang="es-CO" sz="2400" dirty="0">
                <a:solidFill>
                  <a:schemeClr val="tx2"/>
                </a:solidFill>
                <a:latin typeface="Helvetica" panose="020B0604020202020204" pitchFamily="34" charset="0"/>
              </a:rPr>
              <a:t>)		Prepararse</a:t>
            </a:r>
          </a:p>
          <a:p>
            <a:pPr eaLnBrk="1" hangingPunct="1">
              <a:spcBef>
                <a:spcPct val="0"/>
              </a:spcBef>
              <a:buNone/>
            </a:pPr>
            <a:endParaRPr lang="es-MX" altLang="es-CO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639B911-B14B-4DFF-8876-551D281673A5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La actitud frente al futuro</a:t>
            </a:r>
          </a:p>
        </p:txBody>
      </p:sp>
    </p:spTree>
    <p:extLst>
      <p:ext uri="{BB962C8B-B14F-4D97-AF65-F5344CB8AC3E}">
        <p14:creationId xmlns:p14="http://schemas.microsoft.com/office/powerpoint/2010/main" val="18787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22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61BF403-C858-4A9F-81D1-22D551BE0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3A5B67-3501-4951-8D6C-C3805F657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FED387F-010A-4448-8D28-83C28E9D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CONSTRUCCION DE LAS HIPOTESIS DE FUTURO</a:t>
            </a:r>
          </a:p>
        </p:txBody>
      </p:sp>
      <p:pic>
        <p:nvPicPr>
          <p:cNvPr id="6" name="Marcador de contenido 5" descr="Diagrama&#10;&#10;Descripción generada automáticamente">
            <a:extLst>
              <a:ext uri="{FF2B5EF4-FFF2-40B4-BE49-F238E27FC236}">
                <a16:creationId xmlns:a16="http://schemas.microsoft.com/office/drawing/2014/main" id="{7811E833-3154-49BE-9915-055D1BC38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42" r="20244"/>
          <a:stretch/>
        </p:blipFill>
        <p:spPr>
          <a:xfrm>
            <a:off x="3766820" y="838090"/>
            <a:ext cx="4653280" cy="27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86">
            <a:extLst>
              <a:ext uri="{FF2B5EF4-FFF2-40B4-BE49-F238E27FC236}">
                <a16:creationId xmlns:a16="http://schemas.microsoft.com/office/drawing/2014/main" id="{70EF584D-48D2-4173-831B-FBEF2FEB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154" y="2554102"/>
            <a:ext cx="6011957" cy="227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s-CO" altLang="es-CO" dirty="0">
                <a:solidFill>
                  <a:schemeClr val="accent1"/>
                </a:solidFill>
              </a:rPr>
              <a:t>Tiene como propósito explorar los posibles cambios o comportamientos en las variables estratégicas de un tema determinado.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081D83-7FF4-45F0-91DA-A219A4E8A0D4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Hipótesis de futuro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C659D9C-25D8-485C-88BE-BB172EF46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51627"/>
            <a:ext cx="3912636" cy="27098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2081D83-7FF4-45F0-91DA-A219A4E8A0D4}"/>
              </a:ext>
            </a:extLst>
          </p:cNvPr>
          <p:cNvSpPr txBox="1">
            <a:spLocks/>
          </p:cNvSpPr>
          <p:nvPr/>
        </p:nvSpPr>
        <p:spPr>
          <a:xfrm>
            <a:off x="1311630" y="544536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Cambios posibles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C659D9C-25D8-485C-88BE-BB172EF46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51627"/>
            <a:ext cx="3912636" cy="2709863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49B6965-3ADC-40B3-8786-0CDD43B3C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988" y="2382519"/>
            <a:ext cx="1920465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</a:rPr>
              <a:t>HIPOTESIS PROBABLE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4AF7AB4-488B-421E-887A-00E0A63B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988" y="3700208"/>
            <a:ext cx="1920465" cy="6309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</a:rPr>
              <a:t>HIPOTESIS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</a:rPr>
              <a:t>DESEABLE</a:t>
            </a:r>
            <a:endParaRPr lang="es-ES" altLang="es-CO" sz="1400" dirty="0">
              <a:solidFill>
                <a:schemeClr val="tx1"/>
              </a:solidFill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D730BC4A-2080-4381-A0A6-A154A7AB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656" y="5059176"/>
            <a:ext cx="1920465" cy="6309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</a:rPr>
              <a:t>HIPOTESIS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</a:rPr>
              <a:t>TEMIDA</a:t>
            </a:r>
            <a:endParaRPr lang="es-ES" altLang="es-CO" sz="1400" dirty="0">
              <a:solidFill>
                <a:schemeClr val="tx1"/>
              </a:solidFill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26595726-A304-4A1B-BD07-4ADF0B95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526" y="2228630"/>
            <a:ext cx="3113404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CO" altLang="es-CO" sz="1600" dirty="0">
                <a:solidFill>
                  <a:schemeClr val="tx1"/>
                </a:solidFill>
              </a:rPr>
              <a:t>Equivalen al comportamiento esperado en la variable si se decide no hacer nada sobre ella</a:t>
            </a:r>
            <a:endParaRPr lang="es-ES" altLang="es-CO" sz="1600" dirty="0">
              <a:solidFill>
                <a:schemeClr val="tx1"/>
              </a:solidFill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9A162D0B-AF8A-40FF-B768-014FAEED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526" y="3798476"/>
            <a:ext cx="3113404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CO" altLang="es-CO" sz="1600" dirty="0">
                <a:solidFill>
                  <a:schemeClr val="tx1"/>
                </a:solidFill>
              </a:rPr>
              <a:t>Aspiraciones o deseos en el comportamiento de la variable</a:t>
            </a:r>
            <a:endParaRPr lang="es-ES" altLang="es-CO" sz="1600" dirty="0">
              <a:solidFill>
                <a:schemeClr val="tx1"/>
              </a:solidFill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2273ED85-CD85-49E1-970E-3768C0F4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526" y="5024403"/>
            <a:ext cx="3113404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CO" altLang="es-CO" sz="1600" dirty="0">
                <a:solidFill>
                  <a:schemeClr val="tx1"/>
                </a:solidFill>
              </a:rPr>
              <a:t>Comportamientos no deseable en la evolución de la variable</a:t>
            </a:r>
            <a:endParaRPr lang="es-ES" altLang="es-C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586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1BF403-C858-4A9F-81D1-22D551BE0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3A5B67-3501-4951-8D6C-C3805F657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4286800-0C95-4EF6-9610-30806F010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895344"/>
            <a:ext cx="9966960" cy="1490472"/>
          </a:xfrm>
        </p:spPr>
        <p:txBody>
          <a:bodyPr>
            <a:normAutofit fontScale="90000"/>
          </a:bodyPr>
          <a:lstStyle/>
          <a:p>
            <a:r>
              <a:rPr lang="es-CO" sz="6600" dirty="0"/>
              <a:t>COONSTRUCCION DE ESCENARIOS</a:t>
            </a:r>
            <a:endParaRPr lang="es-ES" sz="6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21087E-7AB5-4BC7-96CB-D7CD1DA4C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4" b="-1"/>
          <a:stretch/>
        </p:blipFill>
        <p:spPr>
          <a:xfrm>
            <a:off x="3766820" y="838090"/>
            <a:ext cx="4653280" cy="2796733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991B05DE-4071-9B3C-4263-2415AEF6EE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75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2 Marcador de número de diapositiva">
            <a:extLst>
              <a:ext uri="{FF2B5EF4-FFF2-40B4-BE49-F238E27FC236}">
                <a16:creationId xmlns:a16="http://schemas.microsoft.com/office/drawing/2014/main" id="{F5BDC951-CD82-4F70-8E29-0CBE786CD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4A60DB-1D9B-477C-8963-D7273D4724C8}" type="slidenum">
              <a:rPr lang="es-CO" altLang="es-CO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s-CO" altLang="es-CO" sz="1400">
              <a:solidFill>
                <a:schemeClr val="tx1"/>
              </a:solidFill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1B0BDB8-C312-4510-BD58-693A1E62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781301"/>
            <a:ext cx="3241675" cy="18002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CO" altLang="es-CO" sz="2400" dirty="0">
                <a:solidFill>
                  <a:schemeClr val="tx1"/>
                </a:solidFill>
              </a:rPr>
              <a:t>Narraciones de futuro que surgen a partir de la combinación de hipótesis de futuro</a:t>
            </a:r>
          </a:p>
        </p:txBody>
      </p:sp>
      <p:sp>
        <p:nvSpPr>
          <p:cNvPr id="62469" name="Rectangle 4">
            <a:extLst>
              <a:ext uri="{FF2B5EF4-FFF2-40B4-BE49-F238E27FC236}">
                <a16:creationId xmlns:a16="http://schemas.microsoft.com/office/drawing/2014/main" id="{8CD9A31F-45F0-49AE-B47C-D518699DE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205039"/>
            <a:ext cx="4114800" cy="30257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</a:rPr>
              <a:t>COHERENTE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</a:rPr>
              <a:t>(que sus componentes estén articulados de manera lógica) </a:t>
            </a:r>
          </a:p>
          <a:p>
            <a:pPr eaLnBrk="1" hangingPunct="1">
              <a:lnSpc>
                <a:spcPct val="90000"/>
              </a:lnSpc>
            </a:pPr>
            <a:endParaRPr lang="es-CO" altLang="es-CO" sz="14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</a:rPr>
              <a:t>PERTINENTE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</a:rPr>
              <a:t>(que sus componentes se refieran al tema del escenario)</a:t>
            </a:r>
          </a:p>
          <a:p>
            <a:pPr eaLnBrk="1" hangingPunct="1">
              <a:lnSpc>
                <a:spcPct val="90000"/>
              </a:lnSpc>
            </a:pPr>
            <a:endParaRPr lang="es-CO" altLang="es-CO" sz="14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</a:rPr>
              <a:t>TRANSPARENTE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</a:rPr>
              <a:t>(que se entienda fácilmente)</a:t>
            </a:r>
          </a:p>
          <a:p>
            <a:pPr eaLnBrk="1" hangingPunct="1">
              <a:lnSpc>
                <a:spcPct val="90000"/>
              </a:lnSpc>
            </a:pPr>
            <a:endParaRPr lang="es-CO" altLang="es-CO" sz="14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</a:rPr>
              <a:t>VEROSÍMIL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</a:rPr>
              <a:t>(que pueda suceder)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3283802-E5AC-4DE8-B087-4FC7EA033CD1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Construcción de escenarios 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5">
            <a:extLst>
              <a:ext uri="{FF2B5EF4-FFF2-40B4-BE49-F238E27FC236}">
                <a16:creationId xmlns:a16="http://schemas.microsoft.com/office/drawing/2014/main" id="{3CBF0F91-E8B1-4391-9B2C-24358231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278064"/>
            <a:ext cx="1847493" cy="369332"/>
          </a:xfrm>
          <a:prstGeom prst="rect">
            <a:avLst/>
          </a:prstGeom>
          <a:solidFill>
            <a:srgbClr val="3366CC">
              <a:alpha val="18823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tx1"/>
                </a:solidFill>
              </a:rPr>
              <a:t>VARIABLE No 1</a:t>
            </a:r>
            <a:endParaRPr lang="es-ES" altLang="es-CO" sz="1800" dirty="0">
              <a:solidFill>
                <a:schemeClr val="tx1"/>
              </a:solidFill>
            </a:endParaRPr>
          </a:p>
        </p:txBody>
      </p:sp>
      <p:sp>
        <p:nvSpPr>
          <p:cNvPr id="63493" name="Line 6">
            <a:extLst>
              <a:ext uri="{FF2B5EF4-FFF2-40B4-BE49-F238E27FC236}">
                <a16:creationId xmlns:a16="http://schemas.microsoft.com/office/drawing/2014/main" id="{365931EC-A1CD-4674-B159-BAFB88C84A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1844676"/>
            <a:ext cx="863600" cy="504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494" name="Line 7">
            <a:extLst>
              <a:ext uri="{FF2B5EF4-FFF2-40B4-BE49-F238E27FC236}">
                <a16:creationId xmlns:a16="http://schemas.microsoft.com/office/drawing/2014/main" id="{20CA0F23-87A4-48FC-AD20-171CB5D17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9" y="2420938"/>
            <a:ext cx="93503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495" name="Line 8">
            <a:extLst>
              <a:ext uri="{FF2B5EF4-FFF2-40B4-BE49-F238E27FC236}">
                <a16:creationId xmlns:a16="http://schemas.microsoft.com/office/drawing/2014/main" id="{3E1335A9-B3D5-4354-93C4-5ADF8E48F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493964"/>
            <a:ext cx="863600" cy="3587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496" name="Text Box 9">
            <a:extLst>
              <a:ext uri="{FF2B5EF4-FFF2-40B4-BE49-F238E27FC236}">
                <a16:creationId xmlns:a16="http://schemas.microsoft.com/office/drawing/2014/main" id="{BF94DDBD-A5F6-450D-B1A6-05F5EFE37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890964"/>
            <a:ext cx="1847493" cy="369332"/>
          </a:xfrm>
          <a:prstGeom prst="rect">
            <a:avLst/>
          </a:prstGeom>
          <a:solidFill>
            <a:srgbClr val="3366CC">
              <a:alpha val="18823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tx1"/>
                </a:solidFill>
              </a:rPr>
              <a:t>VARIABLE No 2</a:t>
            </a:r>
            <a:endParaRPr lang="es-ES" altLang="es-CO" sz="1800" dirty="0">
              <a:solidFill>
                <a:schemeClr val="tx1"/>
              </a:solidFill>
            </a:endParaRPr>
          </a:p>
        </p:txBody>
      </p:sp>
      <p:sp>
        <p:nvSpPr>
          <p:cNvPr id="63497" name="Line 10">
            <a:extLst>
              <a:ext uri="{FF2B5EF4-FFF2-40B4-BE49-F238E27FC236}">
                <a16:creationId xmlns:a16="http://schemas.microsoft.com/office/drawing/2014/main" id="{5A4998B8-4697-4FFD-9CF9-DD07B90E1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3314700"/>
            <a:ext cx="1008062" cy="6477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498" name="Line 11">
            <a:extLst>
              <a:ext uri="{FF2B5EF4-FFF2-40B4-BE49-F238E27FC236}">
                <a16:creationId xmlns:a16="http://schemas.microsoft.com/office/drawing/2014/main" id="{C8DE1AFA-EF61-4E0F-983D-2AF85B019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9" y="4033838"/>
            <a:ext cx="1296987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499" name="Line 12">
            <a:extLst>
              <a:ext uri="{FF2B5EF4-FFF2-40B4-BE49-F238E27FC236}">
                <a16:creationId xmlns:a16="http://schemas.microsoft.com/office/drawing/2014/main" id="{2E1BF3E6-ED9D-4567-B566-A884804A2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9" y="4106864"/>
            <a:ext cx="1150937" cy="5032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500" name="Line 13">
            <a:extLst>
              <a:ext uri="{FF2B5EF4-FFF2-40B4-BE49-F238E27FC236}">
                <a16:creationId xmlns:a16="http://schemas.microsoft.com/office/drawing/2014/main" id="{A7307F60-3D31-4C7E-A4AF-794BCEFA45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7364" y="3744913"/>
            <a:ext cx="1150937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501" name="Text Box 14">
            <a:extLst>
              <a:ext uri="{FF2B5EF4-FFF2-40B4-BE49-F238E27FC236}">
                <a16:creationId xmlns:a16="http://schemas.microsoft.com/office/drawing/2014/main" id="{441AF5E3-B080-4C66-85CD-04A1CFB6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5402264"/>
            <a:ext cx="1847493" cy="369332"/>
          </a:xfrm>
          <a:prstGeom prst="rect">
            <a:avLst/>
          </a:prstGeom>
          <a:solidFill>
            <a:srgbClr val="3366CC">
              <a:alpha val="18823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tx1"/>
                </a:solidFill>
              </a:rPr>
              <a:t>VARIABLE No 3</a:t>
            </a:r>
            <a:endParaRPr lang="es-ES" altLang="es-CO" sz="1800" dirty="0">
              <a:solidFill>
                <a:schemeClr val="tx1"/>
              </a:solidFill>
            </a:endParaRPr>
          </a:p>
        </p:txBody>
      </p:sp>
      <p:sp>
        <p:nvSpPr>
          <p:cNvPr id="63502" name="Line 16">
            <a:extLst>
              <a:ext uri="{FF2B5EF4-FFF2-40B4-BE49-F238E27FC236}">
                <a16:creationId xmlns:a16="http://schemas.microsoft.com/office/drawing/2014/main" id="{FC8C8A89-51F8-4A0E-BC9B-CD29433AC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5618164"/>
            <a:ext cx="1150938" cy="5032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503" name="Line 17">
            <a:extLst>
              <a:ext uri="{FF2B5EF4-FFF2-40B4-BE49-F238E27FC236}">
                <a16:creationId xmlns:a16="http://schemas.microsoft.com/office/drawing/2014/main" id="{6FAEC422-A08B-4727-9733-50BAE0F369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8800" y="5256214"/>
            <a:ext cx="1150938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504" name="Text Box 18">
            <a:extLst>
              <a:ext uri="{FF2B5EF4-FFF2-40B4-BE49-F238E27FC236}">
                <a16:creationId xmlns:a16="http://schemas.microsoft.com/office/drawing/2014/main" id="{052E51E4-DB05-4425-B032-CE479822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6" y="1773238"/>
            <a:ext cx="360363" cy="4502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1600">
                <a:solidFill>
                  <a:schemeClr val="tx1"/>
                </a:solidFill>
              </a:rPr>
              <a:t>OPCIONES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1600">
                <a:solidFill>
                  <a:schemeClr val="tx1"/>
                </a:solidFill>
              </a:rPr>
              <a:t> DE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1600">
                <a:solidFill>
                  <a:schemeClr val="tx1"/>
                </a:solidFill>
              </a:rPr>
              <a:t>FUTURO</a:t>
            </a:r>
            <a:endParaRPr lang="es-ES" altLang="es-CO" sz="1600">
              <a:solidFill>
                <a:schemeClr val="tx1"/>
              </a:solidFill>
            </a:endParaRPr>
          </a:p>
        </p:txBody>
      </p:sp>
      <p:sp>
        <p:nvSpPr>
          <p:cNvPr id="63505" name="Rectangle 19">
            <a:extLst>
              <a:ext uri="{FF2B5EF4-FFF2-40B4-BE49-F238E27FC236}">
                <a16:creationId xmlns:a16="http://schemas.microsoft.com/office/drawing/2014/main" id="{B054DC85-BF67-431A-BA35-B2BD2780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1773239"/>
            <a:ext cx="2736850" cy="158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CO" altLang="es-CO" sz="1400"/>
              <a:t>LAS OPCIONES DE FUTURO: </a:t>
            </a:r>
          </a:p>
          <a:p>
            <a:pPr algn="ctr" eaLnBrk="1" hangingPunct="1">
              <a:buFontTx/>
              <a:buNone/>
            </a:pPr>
            <a:endParaRPr lang="es-CO" altLang="es-CO" sz="1400"/>
          </a:p>
          <a:p>
            <a:pPr eaLnBrk="1" hangingPunct="1">
              <a:buFontTx/>
              <a:buNone/>
            </a:pPr>
            <a:r>
              <a:rPr lang="es-CO" altLang="es-CO" sz="1400"/>
              <a:t>DEBEN SER EXCLUYENTES</a:t>
            </a:r>
          </a:p>
          <a:p>
            <a:pPr eaLnBrk="1" hangingPunct="1">
              <a:buFontTx/>
              <a:buNone/>
            </a:pPr>
            <a:endParaRPr lang="es-CO" altLang="es-CO" sz="1400"/>
          </a:p>
          <a:p>
            <a:pPr eaLnBrk="1" hangingPunct="1">
              <a:buFontTx/>
              <a:buNone/>
            </a:pPr>
            <a:r>
              <a:rPr lang="es-CO" altLang="es-CO" sz="1400"/>
              <a:t>DEBEN PERMITIR SER PRIORIZADAS</a:t>
            </a:r>
          </a:p>
        </p:txBody>
      </p:sp>
      <p:sp>
        <p:nvSpPr>
          <p:cNvPr id="63506" name="Rectangle 20">
            <a:extLst>
              <a:ext uri="{FF2B5EF4-FFF2-40B4-BE49-F238E27FC236}">
                <a16:creationId xmlns:a16="http://schemas.microsoft.com/office/drawing/2014/main" id="{BF9394C4-7C67-430E-9BD0-764AF8793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4508501"/>
            <a:ext cx="2736850" cy="936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CO" altLang="es-CO" sz="1400"/>
              <a:t>ESPACIO MORFOLOGICO</a:t>
            </a:r>
          </a:p>
          <a:p>
            <a:pPr eaLnBrk="1" hangingPunct="1">
              <a:buFontTx/>
              <a:buNone/>
            </a:pPr>
            <a:endParaRPr lang="es-CO" altLang="es-CO" sz="1400"/>
          </a:p>
          <a:p>
            <a:pPr eaLnBrk="1" hangingPunct="1">
              <a:buFontTx/>
              <a:buNone/>
            </a:pPr>
            <a:r>
              <a:rPr lang="es-CO" altLang="es-CO" sz="1400"/>
              <a:t>3 * 4 * 2  =  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E5A3C16F-0A02-4CA1-A6B7-3A4EAAF5861F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Análisis Morfológico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0" name="Picture 2" descr="Destino Colombia, cuatro escenarios para recordar | Proantioquia 2020">
            <a:extLst>
              <a:ext uri="{FF2B5EF4-FFF2-40B4-BE49-F238E27FC236}">
                <a16:creationId xmlns:a16="http://schemas.microsoft.com/office/drawing/2014/main" id="{9CB8D5C6-134C-46E7-B395-E99E51E7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95503"/>
            <a:ext cx="3278292" cy="23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B63221-ED08-4236-9129-2B2A5CFD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93" y="760731"/>
            <a:ext cx="3743538" cy="53365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E26F10-03DB-471F-8E29-77842839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64" y="809137"/>
            <a:ext cx="3239769" cy="2293319"/>
          </a:xfrm>
          <a:prstGeom prst="rect">
            <a:avLst/>
          </a:prstGeom>
        </p:spPr>
      </p:pic>
      <p:pic>
        <p:nvPicPr>
          <p:cNvPr id="66571" name="Picture 4" descr="Proceso de Planeación por Escenarios">
            <a:extLst>
              <a:ext uri="{FF2B5EF4-FFF2-40B4-BE49-F238E27FC236}">
                <a16:creationId xmlns:a16="http://schemas.microsoft.com/office/drawing/2014/main" id="{EF8876BD-2964-417F-9BAD-DC4AE26F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3897005"/>
            <a:ext cx="3278292" cy="20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6" descr="Escenarios 2/3 - Destino Colombia - YouTube">
            <a:extLst>
              <a:ext uri="{FF2B5EF4-FFF2-40B4-BE49-F238E27FC236}">
                <a16:creationId xmlns:a16="http://schemas.microsoft.com/office/drawing/2014/main" id="{D19DA90D-498A-40FE-B3B7-5E924B8A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763" y="3698509"/>
            <a:ext cx="3239769" cy="24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1262011-3732-4209-9067-EE24FCCF3024}"/>
              </a:ext>
            </a:extLst>
          </p:cNvPr>
          <p:cNvSpPr txBox="1"/>
          <p:nvPr/>
        </p:nvSpPr>
        <p:spPr>
          <a:xfrm>
            <a:off x="339088" y="6062497"/>
            <a:ext cx="3743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http://www.quienesquien.co/destino-colombia-planeacion-por-escenarios/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>
            <a:extLst>
              <a:ext uri="{FF2B5EF4-FFF2-40B4-BE49-F238E27FC236}">
                <a16:creationId xmlns:a16="http://schemas.microsoft.com/office/drawing/2014/main" id="{13A958D6-CAD1-4699-9D1C-83F87176B64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920" y="973103"/>
            <a:ext cx="7674308" cy="5754399"/>
          </a:xfr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F6CCB67-9AA3-5A35-F4BD-EAE2E4537AF0}"/>
              </a:ext>
            </a:extLst>
          </p:cNvPr>
          <p:cNvSpPr txBox="1"/>
          <p:nvPr/>
        </p:nvSpPr>
        <p:spPr>
          <a:xfrm>
            <a:off x="1772817" y="341544"/>
            <a:ext cx="78307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MX" altLang="es-CO" sz="3200" dirty="0">
                <a:solidFill>
                  <a:schemeClr val="tx2"/>
                </a:solidFill>
                <a:latin typeface="Helvetica" panose="020B0604020202020204" pitchFamily="34" charset="0"/>
              </a:rPr>
              <a:t>Proactiva (</a:t>
            </a:r>
            <a:r>
              <a:rPr lang="es-MX" altLang="es-CO" sz="3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constructor</a:t>
            </a:r>
            <a:r>
              <a:rPr lang="es-MX" altLang="es-CO" sz="3200" dirty="0">
                <a:solidFill>
                  <a:schemeClr val="tx2"/>
                </a:solidFill>
                <a:latin typeface="Helvetica" panose="020B0604020202020204" pitchFamily="34" charset="0"/>
              </a:rPr>
              <a:t>)			Crear el futuro</a:t>
            </a:r>
            <a:endParaRPr lang="es-ES" altLang="es-CO" sz="32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7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83" y="609600"/>
            <a:ext cx="97765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conceptos</a:t>
            </a:r>
            <a:r>
              <a:rPr lang="en-US" dirty="0"/>
              <a:t> de </a:t>
            </a:r>
            <a:r>
              <a:rPr lang="en-US" dirty="0" err="1"/>
              <a:t>prospectiva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C7C81F-7097-4D73-8222-18C49491B543}"/>
              </a:ext>
            </a:extLst>
          </p:cNvPr>
          <p:cNvSpPr txBox="1"/>
          <p:nvPr/>
        </p:nvSpPr>
        <p:spPr>
          <a:xfrm rot="20442873">
            <a:off x="257161" y="2150445"/>
            <a:ext cx="362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UN PROCESO DE CONSTRUCCION SOCIAL PARA IMAGINAR Y ELABORAR EL FUTURO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173A70-C213-40EB-A627-9C53D2CB90DE}"/>
              </a:ext>
            </a:extLst>
          </p:cNvPr>
          <p:cNvSpPr txBox="1"/>
          <p:nvPr/>
        </p:nvSpPr>
        <p:spPr>
          <a:xfrm rot="1064274">
            <a:off x="3940690" y="2252477"/>
            <a:ext cx="362893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Ayuda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elegir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opciones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(y 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situación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compleja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discutiendo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reuniendo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distintas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sus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conocimientos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complementarios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050841-1F32-4FF2-9B58-F8C86AE1932F}"/>
              </a:ext>
            </a:extLst>
          </p:cNvPr>
          <p:cNvSpPr txBox="1"/>
          <p:nvPr/>
        </p:nvSpPr>
        <p:spPr>
          <a:xfrm rot="20532223">
            <a:off x="8128642" y="1344517"/>
            <a:ext cx="3628933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prospectiva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también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considerada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imaginación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creación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luego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conciencia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una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reflexión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realidad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actual; y por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último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articulación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convergencia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las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expectativas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deseos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una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sociedad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construir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perfila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visión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deseable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8" name="Imagen 7" descr="Un hombre en al aire con una montaña al fondo&#10;&#10;Descripción generada automáticamente con confianza media">
            <a:extLst>
              <a:ext uri="{FF2B5EF4-FFF2-40B4-BE49-F238E27FC236}">
                <a16:creationId xmlns:a16="http://schemas.microsoft.com/office/drawing/2014/main" id="{1D519026-8780-4AA1-B597-2E85BF132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" r="63197" b="-2"/>
          <a:stretch/>
        </p:blipFill>
        <p:spPr>
          <a:xfrm>
            <a:off x="1559449" y="3988555"/>
            <a:ext cx="1396815" cy="24428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C5D190-0B7A-448F-8900-B6C900651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38" y="4892041"/>
            <a:ext cx="4233230" cy="26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EC544-1D88-46C0-9D26-1A5B3605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 METODO PROSPECTIVO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68ED6A-1A24-4B0A-B862-D784442DE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 CAJA DE HERRAMIENTAS DE LA PROSPECTIVA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540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714" name="Text Box 2">
            <a:extLst>
              <a:ext uri="{FF2B5EF4-FFF2-40B4-BE49-F238E27FC236}">
                <a16:creationId xmlns:a16="http://schemas.microsoft.com/office/drawing/2014/main" id="{B4BC1DFD-FD7F-4705-A135-6761585C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976847"/>
            <a:ext cx="4730232" cy="561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s-CO" altLang="es-CO" sz="1800" dirty="0">
                <a:solidFill>
                  <a:schemeClr val="tx1"/>
                </a:solidFill>
              </a:rPr>
              <a:t>Identificación de factores de cambio</a:t>
            </a:r>
            <a:endParaRPr lang="es-CO" altLang="es-CO" sz="1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s-ES" altLang="es-CO" sz="1800" dirty="0">
              <a:solidFill>
                <a:schemeClr val="tx1"/>
              </a:solidFill>
            </a:endParaRPr>
          </a:p>
        </p:txBody>
      </p:sp>
      <p:sp>
        <p:nvSpPr>
          <p:cNvPr id="2931716" name="Text Box 4">
            <a:extLst>
              <a:ext uri="{FF2B5EF4-FFF2-40B4-BE49-F238E27FC236}">
                <a16:creationId xmlns:a16="http://schemas.microsoft.com/office/drawing/2014/main" id="{14C08CFC-0BA8-47E2-806B-079F7073A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689107"/>
            <a:ext cx="4730232" cy="720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chemeClr val="tx1"/>
                </a:solidFill>
              </a:rPr>
              <a:t>2. Identificación de Variables Claves</a:t>
            </a:r>
            <a:endParaRPr lang="es-ES" altLang="es-CO" sz="1600" dirty="0">
              <a:solidFill>
                <a:schemeClr val="tx1"/>
              </a:solidFill>
            </a:endParaRPr>
          </a:p>
        </p:txBody>
      </p:sp>
      <p:sp>
        <p:nvSpPr>
          <p:cNvPr id="2931717" name="Text Box 5">
            <a:extLst>
              <a:ext uri="{FF2B5EF4-FFF2-40B4-BE49-F238E27FC236}">
                <a16:creationId xmlns:a16="http://schemas.microsoft.com/office/drawing/2014/main" id="{F22EB947-9117-4A38-AAA1-CAF37F29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606431"/>
            <a:ext cx="4730232" cy="600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chemeClr val="tx1"/>
                </a:solidFill>
              </a:rPr>
              <a:t>3. Diseño de los campos posibles</a:t>
            </a:r>
          </a:p>
        </p:txBody>
      </p:sp>
      <p:sp>
        <p:nvSpPr>
          <p:cNvPr id="2931720" name="Text Box 8">
            <a:extLst>
              <a:ext uri="{FF2B5EF4-FFF2-40B4-BE49-F238E27FC236}">
                <a16:creationId xmlns:a16="http://schemas.microsoft.com/office/drawing/2014/main" id="{AF19438E-B5A4-4BC2-9D51-B0F6AE4D8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49" y="5194873"/>
            <a:ext cx="4730231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chemeClr val="tx1"/>
                </a:solidFill>
              </a:rPr>
              <a:t>7. Identificación de proyectos</a:t>
            </a:r>
            <a:endParaRPr lang="es-ES" altLang="es-CO" sz="1600" dirty="0">
              <a:solidFill>
                <a:schemeClr val="tx1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3CEE00F9-BB7D-4F3F-8625-EBD7D3CFE3B2}"/>
              </a:ext>
            </a:extLst>
          </p:cNvPr>
          <p:cNvSpPr txBox="1">
            <a:spLocks/>
          </p:cNvSpPr>
          <p:nvPr/>
        </p:nvSpPr>
        <p:spPr>
          <a:xfrm>
            <a:off x="1348953" y="244172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Metodologia</a:t>
            </a:r>
            <a:r>
              <a:rPr lang="en-US" dirty="0"/>
              <a:t> general para la </a:t>
            </a:r>
            <a:r>
              <a:rPr lang="en-US" dirty="0" err="1"/>
              <a:t>realizacion</a:t>
            </a:r>
            <a:r>
              <a:rPr lang="en-US" dirty="0"/>
              <a:t> de la prospective territorial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ED227A87-8A73-9B41-4461-5C2E1592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357219"/>
            <a:ext cx="4730232" cy="686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chemeClr val="tx1"/>
                </a:solidFill>
              </a:rPr>
              <a:t>6. Construcción de escenarios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3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3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3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1714" grpId="0" animBg="1"/>
      <p:bldP spid="2931716" grpId="0" animBg="1"/>
      <p:bldP spid="2931717" grpId="0" animBg="1"/>
      <p:bldP spid="293172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E8F9B7-F97D-42BC-91C5-5DD02322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4800" b="1" cap="all" dirty="0">
                <a:solidFill>
                  <a:srgbClr val="FFFFFF"/>
                </a:solidFill>
              </a:rPr>
              <a:t>IDENTIFICACION DE FACTORES DE CAMBIO</a:t>
            </a:r>
          </a:p>
        </p:txBody>
      </p:sp>
      <p:pic>
        <p:nvPicPr>
          <p:cNvPr id="6" name="Marcador de posición de imagen 5" descr="Un bosque con arboles&#10;&#10;Descripción generada automáticamente">
            <a:extLst>
              <a:ext uri="{FF2B5EF4-FFF2-40B4-BE49-F238E27FC236}">
                <a16:creationId xmlns:a16="http://schemas.microsoft.com/office/drawing/2014/main" id="{89CB9B7B-B944-40CB-99B2-D4C57B1376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1412" r="1" b="2141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4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4160D9-7290-8A28-6FA8-6819D049C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808" cy="66154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Marcador de número de diapositiva">
            <a:extLst>
              <a:ext uri="{FF2B5EF4-FFF2-40B4-BE49-F238E27FC236}">
                <a16:creationId xmlns:a16="http://schemas.microsoft.com/office/drawing/2014/main" id="{8A216F09-B404-49C1-946F-D023C5534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76F812-7ED0-48AD-A899-A8F623860239}" type="slidenum">
              <a:rPr lang="es-CO" altLang="es-CO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CO" altLang="es-CO" sz="1400">
              <a:solidFill>
                <a:schemeClr val="tx1"/>
              </a:solidFill>
            </a:endParaRPr>
          </a:p>
        </p:txBody>
      </p:sp>
      <p:sp>
        <p:nvSpPr>
          <p:cNvPr id="28676" name="Rectangle 11">
            <a:extLst>
              <a:ext uri="{FF2B5EF4-FFF2-40B4-BE49-F238E27FC236}">
                <a16:creationId xmlns:a16="http://schemas.microsoft.com/office/drawing/2014/main" id="{D11B1DDC-49C3-4490-B396-B795312B1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283" y="2645452"/>
            <a:ext cx="4824413" cy="1567096"/>
          </a:xfrm>
          <a:prstGeom prst="rect">
            <a:avLst/>
          </a:prstGeom>
          <a:solidFill>
            <a:schemeClr val="bg2">
              <a:alpha val="27843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2400" dirty="0">
                <a:solidFill>
                  <a:schemeClr val="tx1"/>
                </a:solidFill>
                <a:latin typeface="Verdana" panose="020B0604030504040204" pitchFamily="34" charset="0"/>
              </a:rPr>
              <a:t>A fin de facilitar que todo el equipo se acerque y comprenda el factor de la misma manera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3B6408A-1D50-4342-8F35-65BB2D4003B7}"/>
              </a:ext>
            </a:extLst>
          </p:cNvPr>
          <p:cNvSpPr txBox="1">
            <a:spLocks/>
          </p:cNvSpPr>
          <p:nvPr/>
        </p:nvSpPr>
        <p:spPr>
          <a:xfrm>
            <a:off x="1358283" y="609600"/>
            <a:ext cx="97765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Definir el factor de cambio</a:t>
            </a:r>
          </a:p>
        </p:txBody>
      </p:sp>
    </p:spTree>
    <p:extLst>
      <p:ext uri="{BB962C8B-B14F-4D97-AF65-F5344CB8AC3E}">
        <p14:creationId xmlns:p14="http://schemas.microsoft.com/office/powerpoint/2010/main" val="803822897"/>
      </p:ext>
    </p:extLst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turístico</Template>
  <TotalTime>6769</TotalTime>
  <Words>1149</Words>
  <Application>Microsoft Office PowerPoint</Application>
  <PresentationFormat>Panorámica</PresentationFormat>
  <Paragraphs>290</Paragraphs>
  <Slides>26</Slides>
  <Notes>4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Corbel</vt:lpstr>
      <vt:lpstr>Helvetica</vt:lpstr>
      <vt:lpstr>Menthol</vt:lpstr>
      <vt:lpstr>QuantasBroadLight</vt:lpstr>
      <vt:lpstr>Symbol</vt:lpstr>
      <vt:lpstr>Verdana</vt:lpstr>
      <vt:lpstr>Base</vt:lpstr>
      <vt:lpstr>PROSPECTIVA ESTRATEGICA</vt:lpstr>
      <vt:lpstr>Presentación de PowerPoint</vt:lpstr>
      <vt:lpstr>Presentación de PowerPoint</vt:lpstr>
      <vt:lpstr>Otros conceptos de prospectiva</vt:lpstr>
      <vt:lpstr>EL METODO PROSPECTIVO</vt:lpstr>
      <vt:lpstr>Presentación de PowerPoint</vt:lpstr>
      <vt:lpstr>IDENTIFICACION DE FACTORES DE CAMBIO</vt:lpstr>
      <vt:lpstr>Presentación de PowerPoint</vt:lpstr>
      <vt:lpstr>Presentación de PowerPoint</vt:lpstr>
      <vt:lpstr>TALLER DE CONCEPTUALIZACION DEL FACTOR DE CAMBIO</vt:lpstr>
      <vt:lpstr>Presentación de PowerPoint</vt:lpstr>
      <vt:lpstr>Identificacion de variables estrategicas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CONSTRUCCION DE LAS HIPOTESIS DE FUTURO</vt:lpstr>
      <vt:lpstr>Presentación de PowerPoint</vt:lpstr>
      <vt:lpstr>Presentación de PowerPoint</vt:lpstr>
      <vt:lpstr>COONSTRUCCION DE ESCENARIOS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PROSPECTIVA ESTRATEGICA</dc:title>
  <dc:creator>Luz Esperanza  Bohorquez Arevalo</dc:creator>
  <cp:lastModifiedBy>Luz Esperanza  Bohorquez Arevalo</cp:lastModifiedBy>
  <cp:revision>207</cp:revision>
  <dcterms:created xsi:type="dcterms:W3CDTF">2021-07-15T15:40:42Z</dcterms:created>
  <dcterms:modified xsi:type="dcterms:W3CDTF">2022-05-06T00:58:11Z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